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68" r:id="rId16"/>
  </p:sldIdLst>
  <p:sldSz type="screen4x3" cy="6858000" cx="9144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tableStyles" Target="tableStyle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68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4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2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7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5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9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4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4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5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4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50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1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 fontScale="95833" lnSpcReduction="20000"/>
          </a:bodyPr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53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5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5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1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5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5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61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62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6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8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29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63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7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4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549401" y="292100"/>
            <a:ext cx="5600700" cy="6362700"/>
          </a:xfrm>
          <a:prstGeom prst="rect"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457200" y="233362"/>
            <a:ext cx="8229600" cy="592138"/>
          </a:xfrm>
        </p:spPr>
        <p:txBody>
          <a:bodyPr>
            <a:normAutofit/>
          </a:bodyPr>
          <a:p>
            <a:r>
              <a:rPr b="1"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Table 3.3: Manual Upper Limb Rehabilitation Methods</a:t>
            </a:r>
          </a:p>
        </p:txBody>
      </p:sp>
      <p:graphicFrame>
        <p:nvGraphicFramePr>
          <p:cNvPr id="4194306" name="Table 2"/>
          <p:cNvGraphicFramePr>
            <a:graphicFrameLocks noGrp="1"/>
          </p:cNvGraphicFramePr>
          <p:nvPr/>
        </p:nvGraphicFramePr>
        <p:xfrm>
          <a:off x="457200" y="825500"/>
          <a:ext cx="82296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5000"/>
                <a:gridCol w="2298700"/>
                <a:gridCol w="2004060"/>
                <a:gridCol w="1645920"/>
                <a:gridCol w="1645920"/>
              </a:tblGrid>
              <a:tr h="685800"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Rehabilitation Method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Therapist Involvement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Typical Repetitions</a:t>
                      </a:r>
                    </a:p>
                  </a:txBody>
                </a:tc>
              </a:tr>
              <a:tr h="68580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Assisted flexion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Therapist assists arm bending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10–15</a:t>
                      </a:r>
                    </a:p>
                  </a:txBody>
                </a:tc>
              </a:tr>
              <a:tr h="68580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Assisted extension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Therapist assists arm straightening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10–15</a:t>
                      </a:r>
                    </a:p>
                  </a:txBody>
                </a:tc>
              </a:tr>
              <a:tr h="68580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Passive movement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Therapist moves arm fully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Very high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5–10</a:t>
                      </a:r>
                    </a:p>
                  </a:txBody>
                </a:tc>
              </a:tr>
              <a:tr h="68580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Active-assisted movement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Patient and therapist cooperate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</a:tc>
              </a:tr>
              <a:tr h="68580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Range of motion exercise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Joint moved within safe range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5–15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2762"/>
          </a:xfrm>
        </p:spPr>
        <p:txBody>
          <a:bodyPr>
            <a:normAutofit/>
          </a:bodyPr>
          <a:p>
            <a:r>
              <a:rPr b="1"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Table 3.4: Upper Limb Range of Motion Data</a:t>
            </a:r>
          </a:p>
        </p:txBody>
      </p:sp>
      <p:graphicFrame>
        <p:nvGraphicFramePr>
          <p:cNvPr id="4194307" name="Table 2"/>
          <p:cNvGraphicFramePr>
            <a:graphicFrameLocks noGrp="1"/>
          </p:cNvGraphicFramePr>
          <p:nvPr/>
        </p:nvGraphicFramePr>
        <p:xfrm>
          <a:off x="457200" y="787400"/>
          <a:ext cx="82296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6900"/>
                <a:gridCol w="1422400"/>
                <a:gridCol w="1727200"/>
                <a:gridCol w="2146300"/>
                <a:gridCol w="2336800"/>
              </a:tblGrid>
              <a:tr h="822960"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Joint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Movement Type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Typical Range (°)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Safe Rehabilitation Range (°)</a:t>
                      </a:r>
                    </a:p>
                  </a:txBody>
                </a:tc>
              </a:tr>
              <a:tr h="82296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Elbow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Flexion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0–140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0–120</a:t>
                      </a:r>
                    </a:p>
                  </a:txBody>
                </a:tc>
              </a:tr>
              <a:tr h="82296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Elbow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Extension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140–0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120–0</a:t>
                      </a:r>
                    </a:p>
                  </a:txBody>
                </a:tc>
              </a:tr>
              <a:tr h="822960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Shoulder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Flexion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0–180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0–90</a:t>
                      </a:r>
                    </a:p>
                  </a:txBody>
                </a:tc>
              </a:tr>
              <a:tr h="822960"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Shoulder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Extension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180–0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90–0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Picture 2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808037" y="1781174"/>
            <a:ext cx="7523163" cy="3959226"/>
          </a:xfrm>
          <a:prstGeom prst="rect"/>
        </p:spPr>
      </p:pic>
      <p:sp>
        <p:nvSpPr>
          <p:cNvPr id="1048617" name="Rectangle 3"/>
          <p:cNvSpPr/>
          <p:nvPr/>
        </p:nvSpPr>
        <p:spPr>
          <a:xfrm>
            <a:off x="2171700" y="832535"/>
            <a:ext cx="4572000" cy="369332"/>
          </a:xfrm>
          <a:prstGeom prst="rect"/>
        </p:spPr>
        <p:txBody>
          <a:bodyPr>
            <a:spAutoFit/>
          </a:bodyPr>
          <a:p>
            <a:pPr algn="ctr"/>
            <a:r>
              <a:rPr b="1" dirty="0" lang="en-US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Secondary Data</a:t>
            </a:r>
            <a:endParaRPr dirty="0" lang="en-US"/>
          </a:p>
        </p:txBody>
      </p:sp>
    </p:spTree>
  </p:cSld>
  <p:clrMapOvr>
    <a:masterClrMapping/>
  </p:clrMapOvr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7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278090" y="0"/>
            <a:ext cx="6587819" cy="6858000"/>
          </a:xfrm>
          <a:prstGeom prst="rect"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162"/>
          </a:xfrm>
        </p:spPr>
        <p:txBody>
          <a:bodyPr>
            <a:normAutofit/>
          </a:bodyPr>
          <a:p>
            <a:r>
              <a:rPr b="1"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Budget Estimation</a:t>
            </a:r>
          </a:p>
        </p:txBody>
      </p:sp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457200" y="800100"/>
            <a:ext cx="8229600" cy="4525963"/>
          </a:xfrm>
        </p:spPr>
        <p:txBody>
          <a:bodyPr>
            <a:normAutofit/>
          </a:bodyPr>
          <a:p>
            <a:r>
              <a:rPr dirty="0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 </a:t>
            </a:r>
            <a:r>
              <a:rPr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estimated cost: 315,000 TZS</a:t>
            </a:r>
          </a:p>
          <a:p>
            <a:r>
              <a:rPr dirty="0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Sensors</a:t>
            </a:r>
            <a:r>
              <a:rPr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, microcontroller, motor, display, battery, materials</a:t>
            </a:r>
          </a:p>
        </p:txBody>
      </p:sp>
      <p:sp>
        <p:nvSpPr>
          <p:cNvPr id="1048620" name="Rectangle 3"/>
          <p:cNvSpPr/>
          <p:nvPr/>
        </p:nvSpPr>
        <p:spPr>
          <a:xfrm>
            <a:off x="3750806" y="1834634"/>
            <a:ext cx="1287532" cy="369332"/>
          </a:xfrm>
          <a:prstGeom prst="rect"/>
        </p:spPr>
        <p:txBody>
          <a:bodyPr wrap="none">
            <a:spAutoFit/>
          </a:bodyPr>
          <a:p>
            <a:r>
              <a:rPr b="1"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048621" name="Rectangle 4"/>
          <p:cNvSpPr/>
          <p:nvPr/>
        </p:nvSpPr>
        <p:spPr>
          <a:xfrm>
            <a:off x="558800" y="2229505"/>
            <a:ext cx="4572000" cy="2891790"/>
          </a:xfrm>
          <a:prstGeom prst="rect"/>
        </p:spPr>
        <p:txBody>
          <a:bodyPr>
            <a:spAutoFit/>
          </a:bodyPr>
          <a:p>
            <a:pPr indent="-28575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Smart 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wearable system improves rehabilitation efficiency</a:t>
            </a:r>
          </a:p>
          <a:p>
            <a:pPr indent="-28575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guided and safe upper limb movement</a:t>
            </a:r>
          </a:p>
          <a:p>
            <a:pPr indent="-28575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Reduces 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therapist workload</a:t>
            </a:r>
          </a:p>
          <a:p>
            <a:pPr indent="-28575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Suitable </a:t>
            </a: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for MOI rehabilitation environment</a:t>
            </a:r>
          </a:p>
        </p:txBody>
      </p:sp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19138"/>
          </a:xfrm>
        </p:spPr>
        <p:txBody>
          <a:bodyPr>
            <a:normAutofit/>
          </a:bodyPr>
          <a:p>
            <a:r>
              <a:rPr b="1"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&amp; Background</a:t>
            </a:r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>
          <a:xfrm>
            <a:off x="457200" y="833438"/>
            <a:ext cx="8229600" cy="4525963"/>
          </a:xfrm>
        </p:spPr>
        <p:txBody>
          <a:bodyPr>
            <a:normAutofit/>
          </a:bodyPr>
          <a:p>
            <a:pPr>
              <a:lnSpc>
                <a:spcPct val="150000"/>
              </a:lnSpc>
            </a:pPr>
            <a:r>
              <a:rPr dirty="0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Upper </a:t>
            </a:r>
            <a:r>
              <a:rPr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limb impairment caused by stroke, injury, neurological disorders</a:t>
            </a:r>
          </a:p>
          <a:p>
            <a:pPr>
              <a:lnSpc>
                <a:spcPct val="150000"/>
              </a:lnSpc>
            </a:pPr>
            <a:r>
              <a:rPr dirty="0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</a:t>
            </a:r>
            <a:r>
              <a:rPr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rehabilitation requires constant therapist supervision</a:t>
            </a:r>
          </a:p>
          <a:p>
            <a:pPr>
              <a:lnSpc>
                <a:spcPct val="150000"/>
              </a:lnSpc>
            </a:pPr>
            <a:r>
              <a:rPr dirty="0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Lack </a:t>
            </a:r>
            <a:r>
              <a:rPr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of real-time feedback reduces rehabilitation effectiveness</a:t>
            </a:r>
          </a:p>
          <a:p>
            <a:pPr>
              <a:lnSpc>
                <a:spcPct val="150000"/>
              </a:lnSpc>
            </a:pPr>
            <a:r>
              <a:rPr dirty="0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Smart </a:t>
            </a:r>
            <a:r>
              <a:rPr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wearable technology can improve outcomes</a:t>
            </a:r>
          </a:p>
        </p:txBody>
      </p:sp>
      <p:sp>
        <p:nvSpPr>
          <p:cNvPr id="1048593" name="Title 1"/>
          <p:cNvSpPr txBox="1"/>
          <p:nvPr/>
        </p:nvSpPr>
        <p:spPr>
          <a:xfrm>
            <a:off x="184150" y="3182612"/>
            <a:ext cx="8229600" cy="601662"/>
          </a:xfrm>
          <a:prstGeom prst="rect"/>
        </p:spPr>
        <p:txBody>
          <a:bodyPr anchor="ctr" bIns="45720" lIns="91440" rIns="91440" rtlCol="0" tIns="45720" vert="horz">
            <a:normAutofit/>
          </a:bodyPr>
          <a:lstStyle>
            <a:lvl1pPr algn="ctr" defTabSz="457200" eaLnBrk="1" hangingPunct="1" latinLnBrk="0" rtl="0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b="1"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  <a:endParaRPr b="1" dirty="0" sz="1800"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594" name="Rectangle 4"/>
          <p:cNvSpPr/>
          <p:nvPr/>
        </p:nvSpPr>
        <p:spPr>
          <a:xfrm>
            <a:off x="457200" y="3819198"/>
            <a:ext cx="7683500" cy="3291840"/>
          </a:xfrm>
          <a:prstGeom prst="rect"/>
        </p:spPr>
        <p:txBody>
          <a:bodyPr wrap="square">
            <a:spAutoFit/>
          </a:bodyPr>
          <a:p>
            <a:pPr indent="-285750" lvl="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Upper limb rehabilitation is essential for stroke and injury patients</a:t>
            </a:r>
          </a:p>
          <a:p>
            <a:pPr indent="-285750" lvl="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Conventional physiotherapy requires continuous manual supervision</a:t>
            </a:r>
          </a:p>
          <a:p>
            <a:pPr indent="-285750" lvl="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Lack of real-time feedback leads to incorrect movements</a:t>
            </a:r>
          </a:p>
          <a:p>
            <a:pPr indent="-285750" lvl="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therapist workload and slow recovery</a:t>
            </a:r>
          </a:p>
          <a:p>
            <a:pPr indent="-285750" lvl="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Gap: Absence of affordable smart wearable rehabilitation systems at MOI</a:t>
            </a:r>
          </a:p>
          <a:p>
            <a:pPr indent="-285750" lvl="0" marL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dirty="0" 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Need: A smart wearable system with motor assistance and visual feedback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Content Placeholder 2"/>
          <p:cNvSpPr>
            <a:spLocks noGrp="1"/>
          </p:cNvSpPr>
          <p:nvPr>
            <p:ph idx="1"/>
          </p:nvPr>
        </p:nvSpPr>
        <p:spPr>
          <a:xfrm>
            <a:off x="457199" y="571500"/>
            <a:ext cx="8229600" cy="4945063"/>
          </a:xfrm>
        </p:spPr>
        <p:txBody>
          <a:bodyPr>
            <a:normAutofit/>
          </a:bodyPr>
          <a:p>
            <a:pPr indent="0" lvl="0" marL="0">
              <a:buNone/>
            </a:pPr>
            <a:r>
              <a:rPr sz="1800"/>
              <a:t>The main objective is to design a smart wearable device movement for an upper limb rehabilitation </a:t>
            </a:r>
            <a:endParaRPr altLang="en-US" sz="1800" lang="zh-CN"/>
          </a:p>
          <a:p>
            <a:pPr indent="0" lvl="0" marL="0">
              <a:buNone/>
            </a:pPr>
            <a:r>
              <a:rPr altLang="en-US" sz="1800" lang="zh-CN"/>
              <a:t>system at Muhimbili Orthopedic Institute (MOI)</a:t>
            </a:r>
            <a:endParaRPr altLang="en-US" sz="1800" lang="zh-CN"/>
          </a:p>
        </p:txBody>
      </p:sp>
      <p:sp>
        <p:nvSpPr>
          <p:cNvPr id="1048596" name="Title 3"/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187469"/>
          </a:xfrm>
        </p:spPr>
        <p:txBody>
          <a:bodyPr>
            <a:normAutofit fontScale="90000"/>
          </a:bodyPr>
          <a:p>
            <a:r>
              <a:rPr b="1"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Main Objective</a:t>
            </a:r>
          </a:p>
        </p:txBody>
      </p:sp>
      <p:sp>
        <p:nvSpPr>
          <p:cNvPr id="1048597" name="Rectangle 4"/>
          <p:cNvSpPr/>
          <p:nvPr/>
        </p:nvSpPr>
        <p:spPr>
          <a:xfrm>
            <a:off x="3768774" y="1692163"/>
            <a:ext cx="2496834" cy="624841"/>
          </a:xfrm>
          <a:prstGeom prst="rect"/>
        </p:spPr>
        <p:txBody>
          <a:bodyPr wrap="square">
            <a:spAutoFit/>
          </a:bodyPr>
          <a:p>
            <a:r>
              <a:rPr b="1"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Specific Objectives</a:t>
            </a:r>
          </a:p>
          <a:p>
            <a:endParaRPr altLang="en-US" lang="zh-CN"/>
          </a:p>
        </p:txBody>
      </p:sp>
      <p:sp>
        <p:nvSpPr>
          <p:cNvPr id="1048598" name="Rectangle 5"/>
          <p:cNvSpPr/>
          <p:nvPr/>
        </p:nvSpPr>
        <p:spPr>
          <a:xfrm>
            <a:off x="507382" y="2183130"/>
            <a:ext cx="8237337" cy="2491741"/>
          </a:xfrm>
          <a:prstGeom prst="rect"/>
        </p:spPr>
        <p:txBody>
          <a:bodyPr wrap="square">
            <a:spAutoFit/>
          </a:bodyPr>
          <a:p>
            <a:pPr indent="-342900" marL="342900">
              <a:lnSpc>
                <a:spcPct val="150000"/>
              </a:lnSpc>
              <a:buFont typeface="+mj-lt"/>
              <a:buAutoNum type="romanLcPeriod" startAt="1"/>
            </a:pPr>
            <a:r>
              <a:t>To design a control circuit for regulating motor- assisted upper limb movement..</a:t>
            </a:r>
            <a:endParaRPr altLang="en-US" lang="zh-CN"/>
          </a:p>
          <a:p>
            <a:pPr indent="-342900" marL="342900">
              <a:lnSpc>
                <a:spcPct val="150000"/>
              </a:lnSpc>
              <a:buFont typeface="+mj-lt"/>
              <a:buAutoNum type="romanLcPeriod" startAt="1"/>
            </a:pPr>
            <a:r>
              <a:rPr altLang="en-US" lang="zh-CN"/>
              <a:t>To develop a monitoring and feedback system that assist patients and therapist</a:t>
            </a:r>
            <a:endParaRPr altLang="en-US" lang="zh-CN"/>
          </a:p>
          <a:p>
            <a:pPr indent="-342900" marL="342900">
              <a:lnSpc>
                <a:spcPct val="150000"/>
              </a:lnSpc>
              <a:buFont typeface="+mj-lt"/>
              <a:buAutoNum type="romanLcPeriod" startAt="1"/>
            </a:pPr>
            <a:r>
              <a:rPr altLang="en-US" lang="zh-CN"/>
              <a:t>To build and test a functional prototype of the wearable rehabilitation system .</a:t>
            </a:r>
            <a:endParaRPr altLang="en-US" lang="zh-CN"/>
          </a:p>
        </p:txBody>
      </p:sp>
      <p:sp>
        <p:nvSpPr>
          <p:cNvPr id="1048599" name="Rectangle 6"/>
          <p:cNvSpPr/>
          <p:nvPr/>
        </p:nvSpPr>
        <p:spPr>
          <a:xfrm>
            <a:off x="3557875" y="4495801"/>
            <a:ext cx="2918633" cy="358140"/>
          </a:xfrm>
          <a:prstGeom prst="rect"/>
        </p:spPr>
        <p:txBody>
          <a:bodyPr wrap="square">
            <a:spAutoFit/>
          </a:bodyPr>
          <a:p>
            <a:r>
              <a:rPr b="1"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 of the Project</a:t>
            </a:r>
          </a:p>
        </p:txBody>
      </p:sp>
      <p:sp>
        <p:nvSpPr>
          <p:cNvPr id="1048600" name="Rectangle 7"/>
          <p:cNvSpPr/>
          <p:nvPr/>
        </p:nvSpPr>
        <p:spPr>
          <a:xfrm>
            <a:off x="618143" y="4945042"/>
            <a:ext cx="7480300" cy="1691641"/>
          </a:xfrm>
          <a:prstGeom prst="rect"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Improved rehabilitation outcomes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Increased patient independence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Enhanced accessibility of rehabilitation services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Reduced rehabilitation time and cost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495300"/>
          </a:xfrm>
        </p:spPr>
        <p:txBody>
          <a:bodyPr>
            <a:normAutofit/>
          </a:bodyPr>
          <a:p>
            <a:r>
              <a:rPr b="1"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b="1" dirty="0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457200" y="965200"/>
            <a:ext cx="8229600" cy="5626100"/>
          </a:xfrm>
        </p:spPr>
        <p:txBody>
          <a:bodyPr>
            <a:normAutofit/>
          </a:bodyPr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design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and evaluation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</a:t>
            </a:r>
          </a:p>
          <a:p>
            <a:endParaRPr dirty="0" sz="1800"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 sz="1800"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physiotherapy systems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Technology-assisted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rehabilitation systems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of existing systems</a:t>
            </a:r>
          </a:p>
          <a:p>
            <a:pPr>
              <a:lnSpc>
                <a:spcPct val="150000"/>
              </a:lnSpc>
            </a:pPr>
            <a:r>
              <a:rPr dirty="0" sz="1800"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Need </a:t>
            </a:r>
            <a:r>
              <a:rPr dirty="0" sz="180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for wearable and affordable solutions</a:t>
            </a:r>
          </a:p>
          <a:p>
            <a:endParaRPr dirty="0"/>
          </a:p>
        </p:txBody>
      </p:sp>
      <p:sp>
        <p:nvSpPr>
          <p:cNvPr id="1048603" name="Rectangle 3"/>
          <p:cNvSpPr/>
          <p:nvPr/>
        </p:nvSpPr>
        <p:spPr>
          <a:xfrm>
            <a:off x="3580863" y="3778250"/>
            <a:ext cx="1982274" cy="369332"/>
          </a:xfrm>
          <a:prstGeom prst="rect"/>
        </p:spPr>
        <p:txBody>
          <a:bodyPr wrap="none">
            <a:spAutoFit/>
          </a:bodyPr>
          <a:p>
            <a:r>
              <a:rPr b="1"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Rectangle 4"/>
          <p:cNvSpPr/>
          <p:nvPr/>
        </p:nvSpPr>
        <p:spPr>
          <a:xfrm>
            <a:off x="3182236" y="4442341"/>
            <a:ext cx="3223959" cy="369332"/>
          </a:xfrm>
          <a:prstGeom prst="rect"/>
        </p:spPr>
        <p:txBody>
          <a:bodyPr wrap="none">
            <a:spAutoFit/>
          </a:bodyPr>
          <a:p>
            <a:r>
              <a:rPr b="1"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Existing Rehabilitation System</a:t>
            </a:r>
          </a:p>
        </p:txBody>
      </p:sp>
      <p:sp>
        <p:nvSpPr>
          <p:cNvPr id="1048605" name="Rectangle 5"/>
          <p:cNvSpPr/>
          <p:nvPr/>
        </p:nvSpPr>
        <p:spPr>
          <a:xfrm>
            <a:off x="538794" y="4833809"/>
            <a:ext cx="7957505" cy="1691640"/>
          </a:xfrm>
          <a:prstGeom prst="rect"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Physiotherapist manually guides patient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Visual observation and verbal feedback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No sensors or motor assistance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Subjective assessment</a:t>
            </a:r>
          </a:p>
        </p:txBody>
      </p:sp>
      <p:pic>
        <p:nvPicPr>
          <p:cNvPr id="2097156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317912" y="838462"/>
            <a:ext cx="8399269" cy="3114917"/>
          </a:xfrm>
          <a:prstGeom prst="rect"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Picture 3"/>
          <p:cNvPicPr>
            <a:picLocks noChangeAspect="1"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>
            <a:off x="1308208" y="152400"/>
            <a:ext cx="6997700" cy="6705600"/>
          </a:xfrm>
          <a:prstGeom prst="rect"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Rectangle 5"/>
          <p:cNvSpPr/>
          <p:nvPr/>
        </p:nvSpPr>
        <p:spPr>
          <a:xfrm>
            <a:off x="2730317" y="327273"/>
            <a:ext cx="3408680" cy="358140"/>
          </a:xfrm>
          <a:prstGeom prst="rect"/>
        </p:spPr>
        <p:txBody>
          <a:bodyPr wrap="none">
            <a:spAutoFit/>
          </a:bodyPr>
          <a:p>
            <a:r>
              <a:rPr b="1"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Proposed Rehabilitation System</a:t>
            </a:r>
          </a:p>
        </p:txBody>
      </p:sp>
      <p:sp>
        <p:nvSpPr>
          <p:cNvPr id="1048607" name="Rectangle 6"/>
          <p:cNvSpPr/>
          <p:nvPr/>
        </p:nvSpPr>
        <p:spPr>
          <a:xfrm>
            <a:off x="327571" y="696605"/>
            <a:ext cx="8140700" cy="2491741"/>
          </a:xfrm>
          <a:prstGeom prst="rect"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Sensor unit (IMU)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Control unit (Microcontroller)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Motor-assisted movement unit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Display unit (visual feedback)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Wearable structure</a:t>
            </a:r>
          </a:p>
          <a:p>
            <a:pPr>
              <a:lnSpc>
                <a:spcPct val="150000"/>
              </a:lnSpc>
            </a:pPr>
            <a:r>
              <a:rPr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• Battery power supply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l"/>
            <a:r>
              <a:rPr b="1" dirty="0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3.1: Qualitative Observations Collected</a:t>
            </a:r>
            <a:endParaRPr b="1" dirty="0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94304" name="Table 2"/>
          <p:cNvGraphicFramePr>
            <a:graphicFrameLocks noGrp="1"/>
          </p:cNvGraphicFramePr>
          <p:nvPr/>
        </p:nvGraphicFramePr>
        <p:xfrm>
          <a:off x="457200" y="1371600"/>
          <a:ext cx="82296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8800"/>
                <a:gridCol w="3238500"/>
                <a:gridCol w="4432300"/>
              </a:tblGrid>
              <a:tr h="587828"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Observation Area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Patient condition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Reduced arm strength and limited movement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Therapist involvement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Continuous manual assistance required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Rehabilitation effort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Repetitive and physically demanding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Movement accuracy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Difficult to assess without measurement tools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Patient feedback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Mostly verbal and subjective</a:t>
                      </a:r>
                    </a:p>
                  </a:txBody>
                </a:tc>
              </a:tr>
              <a:tr h="587832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Rehabilitation efficiency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Dependent on therapist availability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048613" name="Rectangle 3"/>
          <p:cNvSpPr/>
          <p:nvPr/>
        </p:nvSpPr>
        <p:spPr>
          <a:xfrm>
            <a:off x="3766395" y="262255"/>
            <a:ext cx="1717137" cy="369332"/>
          </a:xfrm>
          <a:prstGeom prst="rect"/>
        </p:spPr>
        <p:txBody>
          <a:bodyPr wrap="none">
            <a:spAutoFit/>
          </a:bodyPr>
          <a:p>
            <a:r>
              <a:rPr b="1" dirty="0"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b="1" dirty="0" sz="1800">
                <a:latin typeface="Times New Roman" panose="02020603050405020304" pitchFamily="18" charset="0"/>
                <a:cs typeface="Times New Roman" panose="02020603050405020304" pitchFamily="18" charset="0"/>
              </a:rPr>
              <a:t>Table 3.2: Patient Clinical Condition Data</a:t>
            </a:r>
          </a:p>
        </p:txBody>
      </p:sp>
      <p:graphicFrame>
        <p:nvGraphicFramePr>
          <p:cNvPr id="4194305" name="Table 2"/>
          <p:cNvGraphicFramePr>
            <a:graphicFrameLocks noGrp="1"/>
          </p:cNvGraphicFramePr>
          <p:nvPr/>
        </p:nvGraphicFramePr>
        <p:xfrm>
          <a:off x="457200" y="1371600"/>
          <a:ext cx="8229600" cy="43760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6600"/>
                <a:gridCol w="1739900"/>
                <a:gridCol w="1638300"/>
                <a:gridCol w="1371600"/>
                <a:gridCol w="1371600"/>
                <a:gridCol w="1371600"/>
              </a:tblGrid>
              <a:tr h="587828"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No.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Patient Category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Medical Condition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Affected Body Part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Affected Side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Estimated %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Stroke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limb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 arm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Stroke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limb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Left arm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Traumatic injury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limb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 arm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Traumatic injury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limb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Left arm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</a:tc>
              </a:tr>
              <a:tr h="587828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Neurological disorder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limb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Either side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</a:tc>
              </a:tr>
              <a:tr h="587832"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Adult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Post-surgical injury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Upper limb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Either side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DESIGN OF SMART WEARABLE DEVICE FOR UPPER LIMB REHABILITATION</dc:title>
  <dc:creator>BILLY</dc:creator>
  <cp:lastModifiedBy>BILLY</cp:lastModifiedBy>
  <dcterms:created xsi:type="dcterms:W3CDTF">2013-01-27T03:14:16Z</dcterms:created>
  <dcterms:modified xsi:type="dcterms:W3CDTF">2026-03-23T10:53:54Z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27936377e10e4a28b2b74291adfd93b2</vt:lpwstr>
  </property>
</Properties>
</file>