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75" r:id="rId3"/>
    <p:sldId id="267" r:id="rId4"/>
    <p:sldId id="268" r:id="rId5"/>
    <p:sldId id="274" r:id="rId6"/>
    <p:sldId id="270" r:id="rId7"/>
    <p:sldId id="278" r:id="rId8"/>
    <p:sldId id="273" r:id="rId9"/>
    <p:sldId id="305" r:id="rId10"/>
    <p:sldId id="296" r:id="rId11"/>
    <p:sldId id="281" r:id="rId12"/>
    <p:sldId id="308" r:id="rId13"/>
    <p:sldId id="309" r:id="rId14"/>
    <p:sldId id="310" r:id="rId15"/>
    <p:sldId id="311" r:id="rId16"/>
    <p:sldId id="312" r:id="rId17"/>
    <p:sldId id="313" r:id="rId18"/>
    <p:sldId id="286" r:id="rId19"/>
    <p:sldId id="314" r:id="rId20"/>
    <p:sldId id="315" r:id="rId21"/>
    <p:sldId id="316" r:id="rId22"/>
    <p:sldId id="317" r:id="rId23"/>
    <p:sldId id="318" r:id="rId24"/>
    <p:sldId id="319" r:id="rId25"/>
    <p:sldId id="320" r:id="rId26"/>
    <p:sldId id="321" r:id="rId27"/>
    <p:sldId id="322" r:id="rId28"/>
    <p:sldId id="323" r:id="rId29"/>
    <p:sldId id="285" r:id="rId30"/>
  </p:sldIdLst>
  <p:sldSz cx="9144000" cy="5715000" type="screen16x10"/>
  <p:notesSz cx="6858000" cy="9144000"/>
  <p:defaultTextStyle>
    <a:defPPr>
      <a:defRPr lang="en-T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A2F6EE-B833-4514-5928-B52647233C2D}" v="752" dt="2026-02-09T22:19:42.5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42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endParaRPr lang="en-US"/>
        </a:p>
      </c:txPr>
    </c:title>
    <c:autoTitleDeleted val="0"/>
    <c:plotArea>
      <c:layout/>
      <c:pieChart>
        <c:varyColors val="1"/>
        <c:ser>
          <c:idx val="0"/>
          <c:order val="0"/>
          <c:tx>
            <c:strRef>
              <c:f>Sheet1!$A$15</c:f>
              <c:strCache>
                <c:ptCount val="1"/>
                <c:pt idx="0">
                  <c:v>Continuous Monitoring </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4981-4F35-970E-D15ED280D8AA}"/>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4981-4F35-970E-D15ED280D8AA}"/>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Sheet1!$B$14:$C$14</c:f>
              <c:strCache>
                <c:ptCount val="2"/>
                <c:pt idx="0">
                  <c:v>percentage Yes</c:v>
                </c:pt>
                <c:pt idx="1">
                  <c:v>percentage No</c:v>
                </c:pt>
              </c:strCache>
            </c:strRef>
          </c:cat>
          <c:val>
            <c:numRef>
              <c:f>Sheet1!$B$15:$C$15</c:f>
              <c:numCache>
                <c:formatCode>0%</c:formatCode>
                <c:ptCount val="2"/>
                <c:pt idx="0">
                  <c:v>1</c:v>
                </c:pt>
                <c:pt idx="1">
                  <c:v>0</c:v>
                </c:pt>
              </c:numCache>
            </c:numRef>
          </c:val>
          <c:extLst>
            <c:ext xmlns:c16="http://schemas.microsoft.com/office/drawing/2014/chart" uri="{C3380CC4-5D6E-409C-BE32-E72D297353CC}">
              <c16:uniqueId val="{00000004-4981-4F35-970E-D15ED280D8AA}"/>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Sheet2!$G$6</c:f>
              <c:strCache>
                <c:ptCount val="1"/>
                <c:pt idx="0">
                  <c:v>Communication Difficulty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B5E-4A40-A73C-D4439FD316B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B5E-4A40-A73C-D4439FD316B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Sheet2!$H$5:$I$5</c:f>
              <c:strCache>
                <c:ptCount val="2"/>
                <c:pt idx="0">
                  <c:v> Yes </c:v>
                </c:pt>
                <c:pt idx="1">
                  <c:v>No</c:v>
                </c:pt>
              </c:strCache>
            </c:strRef>
          </c:cat>
          <c:val>
            <c:numRef>
              <c:f>Sheet2!$H$6:$I$6</c:f>
              <c:numCache>
                <c:formatCode>0%</c:formatCode>
                <c:ptCount val="2"/>
                <c:pt idx="0">
                  <c:v>0.8</c:v>
                </c:pt>
                <c:pt idx="1">
                  <c:v>0.2</c:v>
                </c:pt>
              </c:numCache>
            </c:numRef>
          </c:val>
          <c:extLst>
            <c:ext xmlns:c16="http://schemas.microsoft.com/office/drawing/2014/chart" uri="{C3380CC4-5D6E-409C-BE32-E72D297353CC}">
              <c16:uniqueId val="{00000004-6B5E-4A40-A73C-D4439FD316BB}"/>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1.3851880182478427E-2"/>
          <c:y val="3.472222222222222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2508923884514435"/>
          <c:y val="5.4977307524059493E-2"/>
          <c:w val="0.44426596675415581"/>
          <c:h val="0.69416557305336846"/>
        </c:manualLayout>
      </c:layout>
      <c:pieChart>
        <c:varyColors val="1"/>
        <c:ser>
          <c:idx val="0"/>
          <c:order val="0"/>
          <c:tx>
            <c:strRef>
              <c:f>Sheet4!$B$1</c:f>
              <c:strCache>
                <c:ptCount val="1"/>
                <c:pt idx="0">
                  <c:v>Daily Activity Assistance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6E1-45C5-9B2A-5A7EA7F3142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6E1-45C5-9B2A-5A7EA7F3142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6E1-45C5-9B2A-5A7EA7F3142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6E1-45C5-9B2A-5A7EA7F3142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Sheet4!$A$2:$A$5</c:f>
              <c:strCache>
                <c:ptCount val="4"/>
                <c:pt idx="0">
                  <c:v>Feeding (Food &amp; Drinking)</c:v>
                </c:pt>
                <c:pt idx="1">
                  <c:v>Toilet Assistance</c:v>
                </c:pt>
                <c:pt idx="2">
                  <c:v>Getting Fresh Air / Outdoor Movement</c:v>
                </c:pt>
                <c:pt idx="3">
                  <c:v>Moving/Position Changing</c:v>
                </c:pt>
              </c:strCache>
            </c:strRef>
          </c:cat>
          <c:val>
            <c:numRef>
              <c:f>Sheet4!$B$2:$B$5</c:f>
              <c:numCache>
                <c:formatCode>0%</c:formatCode>
                <c:ptCount val="4"/>
                <c:pt idx="0">
                  <c:v>0.4</c:v>
                </c:pt>
                <c:pt idx="1">
                  <c:v>0.2</c:v>
                </c:pt>
                <c:pt idx="2">
                  <c:v>0.2</c:v>
                </c:pt>
                <c:pt idx="3">
                  <c:v>0.2</c:v>
                </c:pt>
              </c:numCache>
            </c:numRef>
          </c:val>
          <c:extLst>
            <c:ext xmlns:c16="http://schemas.microsoft.com/office/drawing/2014/chart" uri="{C3380CC4-5D6E-409C-BE32-E72D297353CC}">
              <c16:uniqueId val="{00000008-D6E1-45C5-9B2A-5A7EA7F3142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9600"/>
            </a:lvl1pPr>
          </a:lstStyle>
          <a:p>
            <a:r>
              <a:rPr lang="en-US"/>
              <a:t>Click to edit Master title style</a:t>
            </a:r>
          </a:p>
        </p:txBody>
      </p:sp>
      <p:sp>
        <p:nvSpPr>
          <p:cNvPr id="3" name="Subtitle 2"/>
          <p:cNvSpPr>
            <a:spLocks noGrp="1"/>
          </p:cNvSpPr>
          <p:nvPr>
            <p:ph type="subTitle" idx="1"/>
          </p:nvPr>
        </p:nvSpPr>
        <p:spPr>
          <a:xfrm>
            <a:off x="1143000" y="3001698"/>
            <a:ext cx="6858000" cy="1379802"/>
          </a:xfrm>
        </p:spPr>
        <p:txBody>
          <a:bodyPr/>
          <a:lstStyle>
            <a:lvl1pPr marL="0" indent="0" algn="ctr">
              <a:buNone/>
              <a:defRPr sz="3840"/>
            </a:lvl1pPr>
            <a:lvl2pPr marL="731520" indent="0" algn="ctr">
              <a:buNone/>
              <a:defRPr sz="3200"/>
            </a:lvl2pPr>
            <a:lvl3pPr marL="1463040" indent="0" algn="ctr">
              <a:buNone/>
              <a:defRPr sz="2880"/>
            </a:lvl3pPr>
            <a:lvl4pPr marL="2194560" indent="0" algn="ctr">
              <a:buNone/>
              <a:defRPr sz="2560"/>
            </a:lvl4pPr>
            <a:lvl5pPr marL="2926080" indent="0" algn="ctr">
              <a:buNone/>
              <a:defRPr sz="2560"/>
            </a:lvl5pPr>
            <a:lvl6pPr marL="3657600" indent="0" algn="ctr">
              <a:buNone/>
              <a:defRPr sz="2560"/>
            </a:lvl6pPr>
            <a:lvl7pPr marL="4389120" indent="0" algn="ctr">
              <a:buNone/>
              <a:defRPr sz="2560"/>
            </a:lvl7pPr>
            <a:lvl8pPr marL="5120640" indent="0" algn="ctr">
              <a:buNone/>
              <a:defRPr sz="2560"/>
            </a:lvl8pPr>
            <a:lvl9pPr marL="5852160" indent="0" algn="ctr">
              <a:buNone/>
              <a:defRPr sz="256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33067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7229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08429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2371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9600"/>
            </a:lvl1pPr>
          </a:lstStyle>
          <a:p>
            <a:r>
              <a:rPr lang="en-US"/>
              <a:t>Click to edit Master title style</a:t>
            </a:r>
          </a:p>
        </p:txBody>
      </p:sp>
      <p:sp>
        <p:nvSpPr>
          <p:cNvPr id="3" name="Text Placeholder 2"/>
          <p:cNvSpPr>
            <a:spLocks noGrp="1"/>
          </p:cNvSpPr>
          <p:nvPr>
            <p:ph type="body" idx="1"/>
          </p:nvPr>
        </p:nvSpPr>
        <p:spPr>
          <a:xfrm>
            <a:off x="623888" y="3824553"/>
            <a:ext cx="7886700" cy="1250156"/>
          </a:xfrm>
        </p:spPr>
        <p:txBody>
          <a:bodyPr/>
          <a:lstStyle>
            <a:lvl1pPr marL="0" indent="0">
              <a:buNone/>
              <a:defRPr sz="3840">
                <a:solidFill>
                  <a:schemeClr val="tx1">
                    <a:tint val="75000"/>
                  </a:schemeClr>
                </a:solidFill>
              </a:defRPr>
            </a:lvl1pPr>
            <a:lvl2pPr marL="731520" indent="0">
              <a:buNone/>
              <a:defRPr sz="3200">
                <a:solidFill>
                  <a:schemeClr val="tx1">
                    <a:tint val="75000"/>
                  </a:schemeClr>
                </a:solidFill>
              </a:defRPr>
            </a:lvl2pPr>
            <a:lvl3pPr marL="1463040" indent="0">
              <a:buNone/>
              <a:defRPr sz="2880">
                <a:solidFill>
                  <a:schemeClr val="tx1">
                    <a:tint val="75000"/>
                  </a:schemeClr>
                </a:solidFill>
              </a:defRPr>
            </a:lvl3pPr>
            <a:lvl4pPr marL="2194560" indent="0">
              <a:buNone/>
              <a:defRPr sz="2560">
                <a:solidFill>
                  <a:schemeClr val="tx1">
                    <a:tint val="75000"/>
                  </a:schemeClr>
                </a:solidFill>
              </a:defRPr>
            </a:lvl4pPr>
            <a:lvl5pPr marL="2926080" indent="0">
              <a:buNone/>
              <a:defRPr sz="2560">
                <a:solidFill>
                  <a:schemeClr val="tx1">
                    <a:tint val="75000"/>
                  </a:schemeClr>
                </a:solidFill>
              </a:defRPr>
            </a:lvl5pPr>
            <a:lvl6pPr marL="3657600" indent="0">
              <a:buNone/>
              <a:defRPr sz="2560">
                <a:solidFill>
                  <a:schemeClr val="tx1">
                    <a:tint val="75000"/>
                  </a:schemeClr>
                </a:solidFill>
              </a:defRPr>
            </a:lvl6pPr>
            <a:lvl7pPr marL="4389120" indent="0">
              <a:buNone/>
              <a:defRPr sz="2560">
                <a:solidFill>
                  <a:schemeClr val="tx1">
                    <a:tint val="75000"/>
                  </a:schemeClr>
                </a:solidFill>
              </a:defRPr>
            </a:lvl7pPr>
            <a:lvl8pPr marL="5120640" indent="0">
              <a:buNone/>
              <a:defRPr sz="2560">
                <a:solidFill>
                  <a:schemeClr val="tx1">
                    <a:tint val="75000"/>
                  </a:schemeClr>
                </a:solidFill>
              </a:defRPr>
            </a:lvl8pPr>
            <a:lvl9pPr marL="5852160" indent="0">
              <a:buNone/>
              <a:defRPr sz="25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39618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47565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p>
        </p:txBody>
      </p:sp>
      <p:sp>
        <p:nvSpPr>
          <p:cNvPr id="3" name="Text Placeholder 2"/>
          <p:cNvSpPr>
            <a:spLocks noGrp="1"/>
          </p:cNvSpPr>
          <p:nvPr>
            <p:ph type="body" idx="1"/>
          </p:nvPr>
        </p:nvSpPr>
        <p:spPr>
          <a:xfrm>
            <a:off x="629842" y="1400969"/>
            <a:ext cx="3868340" cy="686593"/>
          </a:xfrm>
        </p:spPr>
        <p:txBody>
          <a:bodyPr anchor="b"/>
          <a:lstStyle>
            <a:lvl1pPr marL="0" indent="0">
              <a:buNone/>
              <a:defRPr sz="3840" b="1"/>
            </a:lvl1pPr>
            <a:lvl2pPr marL="731520" indent="0">
              <a:buNone/>
              <a:defRPr sz="3200" b="1"/>
            </a:lvl2pPr>
            <a:lvl3pPr marL="1463040" indent="0">
              <a:buNone/>
              <a:defRPr sz="2880" b="1"/>
            </a:lvl3pPr>
            <a:lvl4pPr marL="2194560" indent="0">
              <a:buNone/>
              <a:defRPr sz="2560" b="1"/>
            </a:lvl4pPr>
            <a:lvl5pPr marL="2926080" indent="0">
              <a:buNone/>
              <a:defRPr sz="2560" b="1"/>
            </a:lvl5pPr>
            <a:lvl6pPr marL="3657600" indent="0">
              <a:buNone/>
              <a:defRPr sz="2560" b="1"/>
            </a:lvl6pPr>
            <a:lvl7pPr marL="4389120" indent="0">
              <a:buNone/>
              <a:defRPr sz="2560" b="1"/>
            </a:lvl7pPr>
            <a:lvl8pPr marL="5120640" indent="0">
              <a:buNone/>
              <a:defRPr sz="2560" b="1"/>
            </a:lvl8pPr>
            <a:lvl9pPr marL="5852160" indent="0">
              <a:buNone/>
              <a:defRPr sz="2560" b="1"/>
            </a:lvl9pPr>
          </a:lstStyle>
          <a:p>
            <a:pPr lvl="0"/>
            <a:r>
              <a:rPr lang="en-US"/>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3840" b="1"/>
            </a:lvl1pPr>
            <a:lvl2pPr marL="731520" indent="0">
              <a:buNone/>
              <a:defRPr sz="3200" b="1"/>
            </a:lvl2pPr>
            <a:lvl3pPr marL="1463040" indent="0">
              <a:buNone/>
              <a:defRPr sz="2880" b="1"/>
            </a:lvl3pPr>
            <a:lvl4pPr marL="2194560" indent="0">
              <a:buNone/>
              <a:defRPr sz="2560" b="1"/>
            </a:lvl4pPr>
            <a:lvl5pPr marL="2926080" indent="0">
              <a:buNone/>
              <a:defRPr sz="2560" b="1"/>
            </a:lvl5pPr>
            <a:lvl6pPr marL="3657600" indent="0">
              <a:buNone/>
              <a:defRPr sz="2560" b="1"/>
            </a:lvl6pPr>
            <a:lvl7pPr marL="4389120" indent="0">
              <a:buNone/>
              <a:defRPr sz="2560" b="1"/>
            </a:lvl7pPr>
            <a:lvl8pPr marL="5120640" indent="0">
              <a:buNone/>
              <a:defRPr sz="2560" b="1"/>
            </a:lvl8pPr>
            <a:lvl9pPr marL="5852160" indent="0">
              <a:buNone/>
              <a:defRPr sz="2560" b="1"/>
            </a:lvl9pPr>
          </a:lstStyle>
          <a:p>
            <a:pPr lvl="0"/>
            <a:r>
              <a:rPr lang="en-US"/>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40691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39580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71055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5120"/>
            </a:lvl1pPr>
          </a:lstStyle>
          <a:p>
            <a:r>
              <a:rPr lang="en-US"/>
              <a:t>Click to edit Master title style</a:t>
            </a:r>
          </a:p>
        </p:txBody>
      </p:sp>
      <p:sp>
        <p:nvSpPr>
          <p:cNvPr id="3" name="Content Placeholder 2"/>
          <p:cNvSpPr>
            <a:spLocks noGrp="1"/>
          </p:cNvSpPr>
          <p:nvPr>
            <p:ph idx="1"/>
          </p:nvPr>
        </p:nvSpPr>
        <p:spPr>
          <a:xfrm>
            <a:off x="3887391" y="822855"/>
            <a:ext cx="4629150" cy="4061354"/>
          </a:xfrm>
        </p:spPr>
        <p:txBody>
          <a:bodyPr/>
          <a:lstStyle>
            <a:lvl1pPr>
              <a:defRPr sz="5120"/>
            </a:lvl1pPr>
            <a:lvl2pPr>
              <a:defRPr sz="4480"/>
            </a:lvl2pPr>
            <a:lvl3pPr>
              <a:defRPr sz="384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714500"/>
            <a:ext cx="2949178" cy="3176323"/>
          </a:xfrm>
        </p:spPr>
        <p:txBody>
          <a:bodyPr/>
          <a:lstStyle>
            <a:lvl1pPr marL="0" indent="0">
              <a:buNone/>
              <a:defRPr sz="2560"/>
            </a:lvl1pPr>
            <a:lvl2pPr marL="731520" indent="0">
              <a:buNone/>
              <a:defRPr sz="2240"/>
            </a:lvl2pPr>
            <a:lvl3pPr marL="1463040" indent="0">
              <a:buNone/>
              <a:defRPr sz="1920"/>
            </a:lvl3pPr>
            <a:lvl4pPr marL="2194560" indent="0">
              <a:buNone/>
              <a:defRPr sz="1600"/>
            </a:lvl4pPr>
            <a:lvl5pPr marL="2926080" indent="0">
              <a:buNone/>
              <a:defRPr sz="1600"/>
            </a:lvl5pPr>
            <a:lvl6pPr marL="3657600" indent="0">
              <a:buNone/>
              <a:defRPr sz="1600"/>
            </a:lvl6pPr>
            <a:lvl7pPr marL="4389120" indent="0">
              <a:buNone/>
              <a:defRPr sz="1600"/>
            </a:lvl7pPr>
            <a:lvl8pPr marL="5120640" indent="0">
              <a:buNone/>
              <a:defRPr sz="1600"/>
            </a:lvl8pPr>
            <a:lvl9pPr marL="5852160" indent="0">
              <a:buNone/>
              <a:defRPr sz="16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0675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5120"/>
            </a:lvl1pPr>
          </a:lstStyle>
          <a:p>
            <a:r>
              <a:rPr lang="en-US"/>
              <a:t>Click to edit Master title style</a:t>
            </a:r>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5120"/>
            </a:lvl1pPr>
            <a:lvl2pPr marL="731520" indent="0">
              <a:buNone/>
              <a:defRPr sz="4480"/>
            </a:lvl2pPr>
            <a:lvl3pPr marL="1463040" indent="0">
              <a:buNone/>
              <a:defRPr sz="384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a:p>
        </p:txBody>
      </p:sp>
      <p:sp>
        <p:nvSpPr>
          <p:cNvPr id="4" name="Text Placeholder 3"/>
          <p:cNvSpPr>
            <a:spLocks noGrp="1"/>
          </p:cNvSpPr>
          <p:nvPr>
            <p:ph type="body" sz="half" idx="2"/>
          </p:nvPr>
        </p:nvSpPr>
        <p:spPr>
          <a:xfrm>
            <a:off x="629841" y="1714500"/>
            <a:ext cx="2949178" cy="3176323"/>
          </a:xfrm>
        </p:spPr>
        <p:txBody>
          <a:bodyPr/>
          <a:lstStyle>
            <a:lvl1pPr marL="0" indent="0">
              <a:buNone/>
              <a:defRPr sz="2560"/>
            </a:lvl1pPr>
            <a:lvl2pPr marL="731520" indent="0">
              <a:buNone/>
              <a:defRPr sz="2240"/>
            </a:lvl2pPr>
            <a:lvl3pPr marL="1463040" indent="0">
              <a:buNone/>
              <a:defRPr sz="1920"/>
            </a:lvl3pPr>
            <a:lvl4pPr marL="2194560" indent="0">
              <a:buNone/>
              <a:defRPr sz="1600"/>
            </a:lvl4pPr>
            <a:lvl5pPr marL="2926080" indent="0">
              <a:buNone/>
              <a:defRPr sz="1600"/>
            </a:lvl5pPr>
            <a:lvl6pPr marL="3657600" indent="0">
              <a:buNone/>
              <a:defRPr sz="1600"/>
            </a:lvl6pPr>
            <a:lvl7pPr marL="4389120" indent="0">
              <a:buNone/>
              <a:defRPr sz="1600"/>
            </a:lvl7pPr>
            <a:lvl8pPr marL="5120640" indent="0">
              <a:buNone/>
              <a:defRPr sz="1600"/>
            </a:lvl8pPr>
            <a:lvl9pPr marL="5852160" indent="0">
              <a:buNone/>
              <a:defRPr sz="16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07029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1920">
                <a:solidFill>
                  <a:schemeClr val="tx1">
                    <a:tint val="75000"/>
                  </a:schemeClr>
                </a:solidFill>
              </a:defRPr>
            </a:lvl1pPr>
          </a:lstStyle>
          <a:p>
            <a:fld id="{C764DE79-268F-4C1A-8933-263129D2AF90}" type="datetimeFigureOut">
              <a:rPr lang="en-US" dirty="0"/>
              <a:t>3/23/2026</a:t>
            </a:fld>
            <a:endParaRPr lang="en-US"/>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19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192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643080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FCEB731-55EA-4648-83F3-1DF182DB4CFC}"/>
              </a:ext>
            </a:extLst>
          </p:cNvPr>
          <p:cNvSpPr>
            <a:spLocks noChangeArrowheads="1"/>
          </p:cNvSpPr>
          <p:nvPr/>
        </p:nvSpPr>
        <p:spPr bwMode="auto">
          <a:xfrm>
            <a:off x="360868" y="483282"/>
            <a:ext cx="8661245" cy="623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marL="0" marR="0" lvl="0" indent="171450" algn="l" defTabSz="685800" rtl="0" eaLnBrk="0" fontAlgn="base" latinLnBrk="0" hangingPunct="0">
              <a:lnSpc>
                <a:spcPct val="100000"/>
              </a:lnSpc>
              <a:spcBef>
                <a:spcPct val="0"/>
              </a:spcBef>
              <a:spcAft>
                <a:spcPct val="0"/>
              </a:spcAft>
              <a:buClrTx/>
              <a:buSzTx/>
              <a:buFontTx/>
              <a:buNone/>
              <a:tabLst/>
            </a:pPr>
            <a:r>
              <a:rPr kumimoji="0" lang="en-GB" altLang="en-US" sz="1500" b="1" i="0" u="none" strike="noStrike" cap="none" normalizeH="0" baseline="0" dirty="0">
                <a:ln>
                  <a:noFill/>
                </a:ln>
                <a:effectLst/>
                <a:latin typeface="Times New Roman"/>
                <a:ea typeface="Calibri"/>
                <a:cs typeface="Times New Roman"/>
              </a:rPr>
              <a:t>  </a:t>
            </a:r>
            <a:r>
              <a:rPr kumimoji="0" lang="en-GB" altLang="en-US" sz="1500" b="1" i="0" u="none" strike="noStrike" cap="none" normalizeH="0" dirty="0" smtClean="0">
                <a:ln>
                  <a:noFill/>
                </a:ln>
                <a:effectLst/>
                <a:latin typeface="Times New Roman"/>
                <a:ea typeface="Calibri"/>
                <a:cs typeface="Times New Roman"/>
              </a:rPr>
              <a:t>        </a:t>
            </a:r>
            <a:r>
              <a:rPr kumimoji="0" lang="en-GB" altLang="en-US" sz="1800" b="1" i="0" u="none" strike="noStrike" cap="none" normalizeH="0" baseline="0" dirty="0" smtClean="0">
                <a:ln>
                  <a:noFill/>
                </a:ln>
                <a:effectLst/>
                <a:latin typeface="Times New Roman"/>
                <a:ea typeface="Calibri"/>
                <a:cs typeface="Times New Roman"/>
              </a:rPr>
              <a:t>DAR </a:t>
            </a:r>
            <a:r>
              <a:rPr kumimoji="0" lang="en-GB" altLang="en-US" sz="1800" b="1" i="0" u="none" strike="noStrike" cap="none" normalizeH="0" baseline="0" dirty="0">
                <a:ln>
                  <a:noFill/>
                </a:ln>
                <a:effectLst/>
                <a:latin typeface="Times New Roman"/>
                <a:ea typeface="Calibri"/>
                <a:cs typeface="Times New Roman"/>
              </a:rPr>
              <a:t>ES SALAAM INSTITUTE OF TECHNOLOGY</a:t>
            </a:r>
            <a:endParaRPr lang="en-US" altLang="en-US" sz="1800" b="0" i="0" u="none" strike="noStrike" cap="none" normalizeH="0" baseline="0" dirty="0">
              <a:ln>
                <a:noFill/>
              </a:ln>
              <a:effectLst/>
              <a:latin typeface="Times New Roman"/>
              <a:ea typeface="Calibri"/>
              <a:cs typeface="Times New Roman"/>
            </a:endParaRPr>
          </a:p>
          <a:p>
            <a:pPr marL="0" marR="0" lvl="0" indent="171450" algn="l" defTabSz="685800" rtl="0" eaLnBrk="0" fontAlgn="base" latinLnBrk="0" hangingPunct="0">
              <a:lnSpc>
                <a:spcPct val="100000"/>
              </a:lnSpc>
              <a:spcBef>
                <a:spcPct val="0"/>
              </a:spcBef>
              <a:spcAft>
                <a:spcPct val="0"/>
              </a:spcAft>
              <a:buClrTx/>
              <a:buSzTx/>
              <a:buFontTx/>
              <a:buNone/>
              <a:tabLst/>
            </a:pPr>
            <a:endParaRPr lang="en-US" altLang="en-US" sz="1800" b="0" i="0" u="none" strike="noStrike" cap="none" normalizeH="0" baseline="0" dirty="0">
              <a:ln>
                <a:noFill/>
              </a:ln>
              <a:effectLst/>
              <a:latin typeface="Arial" panose="020B0604020202020204" pitchFamily="34" charset="0"/>
              <a:cs typeface="Arial"/>
            </a:endParaRPr>
          </a:p>
        </p:txBody>
      </p:sp>
      <p:sp>
        <p:nvSpPr>
          <p:cNvPr id="3" name="Rectangle 3">
            <a:extLst>
              <a:ext uri="{FF2B5EF4-FFF2-40B4-BE49-F238E27FC236}">
                <a16:creationId xmlns:a16="http://schemas.microsoft.com/office/drawing/2014/main" id="{605329BC-387E-4758-80AE-43A715C26309}"/>
              </a:ext>
            </a:extLst>
          </p:cNvPr>
          <p:cNvSpPr>
            <a:spLocks noChangeArrowheads="1"/>
          </p:cNvSpPr>
          <p:nvPr/>
        </p:nvSpPr>
        <p:spPr bwMode="auto">
          <a:xfrm>
            <a:off x="114592" y="2561996"/>
            <a:ext cx="7942223" cy="2124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marL="0" marR="0" lvl="0" indent="0" algn="ctr" defTabSz="685800" rtl="0" eaLnBrk="0" fontAlgn="base" latinLnBrk="0" hangingPunct="0">
              <a:lnSpc>
                <a:spcPct val="100000"/>
              </a:lnSpc>
              <a:spcBef>
                <a:spcPct val="0"/>
              </a:spcBef>
              <a:spcAft>
                <a:spcPct val="0"/>
              </a:spcAft>
              <a:buClrTx/>
              <a:buSzTx/>
              <a:buFontTx/>
              <a:buNone/>
              <a:tabLst>
                <a:tab pos="1571625" algn="l"/>
              </a:tabLst>
            </a:pPr>
            <a:r>
              <a:rPr kumimoji="0" lang="en-GB" altLang="en-US" sz="1500" b="1" i="0" u="none" strike="noStrike" cap="none" normalizeH="0" baseline="0" dirty="0">
                <a:ln>
                  <a:noFill/>
                </a:ln>
                <a:solidFill>
                  <a:srgbClr val="000000"/>
                </a:solidFill>
                <a:effectLst/>
                <a:latin typeface="Times New Roman"/>
                <a:ea typeface="Calibri"/>
                <a:cs typeface="Times New Roman"/>
              </a:rPr>
              <a:t>DEPARTMENT OF ELECTRONICS AND TELECOMMUNICATION</a:t>
            </a:r>
            <a:endParaRPr lang="en-GB" altLang="en-US" sz="1500" b="1" dirty="0">
              <a:solidFill>
                <a:srgbClr val="000000"/>
              </a:solidFill>
              <a:latin typeface="Times New Roman"/>
              <a:ea typeface="Calibri"/>
              <a:cs typeface="Times New Roman"/>
            </a:endParaRPr>
          </a:p>
          <a:p>
            <a:pPr marL="0" marR="0" lvl="0" indent="0" algn="l" defTabSz="685800" rtl="0" eaLnBrk="0" fontAlgn="base" latinLnBrk="0" hangingPunct="0">
              <a:lnSpc>
                <a:spcPct val="100000"/>
              </a:lnSpc>
              <a:spcBef>
                <a:spcPct val="0"/>
              </a:spcBef>
              <a:spcAft>
                <a:spcPct val="0"/>
              </a:spcAft>
              <a:buClrTx/>
              <a:buSzTx/>
              <a:buFontTx/>
              <a:buNone/>
              <a:tabLst>
                <a:tab pos="1571625" algn="l"/>
              </a:tabLst>
            </a:pPr>
            <a:endParaRPr lang="en-US" altLang="en-US" sz="600" b="0" i="0" u="none" strike="noStrike" cap="none" normalizeH="0" baseline="0" dirty="0">
              <a:ln>
                <a:noFill/>
              </a:ln>
              <a:effectLst/>
              <a:latin typeface="Times New Roman" panose="02020603050405020304" pitchFamily="18" charset="0"/>
              <a:cs typeface="Times New Roman" panose="02020603050405020304" pitchFamily="18" charset="0"/>
            </a:endParaRPr>
          </a:p>
          <a:p>
            <a:pPr algn="ctr"/>
            <a:r>
              <a:rPr kumimoji="0" lang="en-GB" altLang="en-US" sz="1400" b="1" i="0" u="none" strike="noStrike" cap="none" normalizeH="0" baseline="0" dirty="0">
                <a:ln>
                  <a:noFill/>
                </a:ln>
                <a:solidFill>
                  <a:srgbClr val="000000"/>
                </a:solidFill>
                <a:effectLst/>
                <a:latin typeface="Times New Roman"/>
                <a:ea typeface="Calibri"/>
                <a:cs typeface="Times New Roman"/>
              </a:rPr>
              <a:t>PROJECT TITLE: </a:t>
            </a:r>
            <a:r>
              <a:rPr lang="en-US" sz="1400" dirty="0">
                <a:latin typeface="Times New Roman"/>
                <a:cs typeface="Times New Roman"/>
              </a:rPr>
              <a:t>AI &amp; IOT BASED HEALTH AND DAILY NEEDS ASSISTANCE SYSTEM FOR PARALYSIS PATIENT</a:t>
            </a:r>
            <a:endParaRPr kumimoji="0" lang="en-US" altLang="en-US" sz="1400" b="0" i="0" u="none" strike="noStrike" cap="none" normalizeH="0" baseline="0" dirty="0">
              <a:ln>
                <a:noFill/>
              </a:ln>
              <a:solidFill>
                <a:schemeClr val="tx1"/>
              </a:solidFill>
              <a:effectLst/>
              <a:latin typeface="Times New Roman"/>
              <a:cs typeface="Times New Roman"/>
            </a:endParaRPr>
          </a:p>
          <a:p>
            <a:pPr lvl="0" algn="ctr"/>
            <a:endParaRPr lang="en-US" altLang="en-US" sz="1400" dirty="0">
              <a:latin typeface="Times New Roman" panose="02020603050405020304" pitchFamily="18" charset="0"/>
              <a:cs typeface="Times New Roman" panose="02020603050405020304" pitchFamily="18" charset="0"/>
            </a:endParaRPr>
          </a:p>
          <a:p>
            <a:pPr lvl="0" algn="ctr"/>
            <a:endParaRPr kumimoji="0" lang="en-US" altLang="en-US" sz="1053"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lgn="just"/>
            <a:r>
              <a:rPr kumimoji="0" lang="en-GB" altLang="en-US" sz="1500" b="1" i="0" u="none" strike="noStrike" cap="none" normalizeH="0" baseline="0" dirty="0">
                <a:ln>
                  <a:noFill/>
                </a:ln>
                <a:solidFill>
                  <a:srgbClr val="000000"/>
                </a:solidFill>
                <a:effectLst/>
                <a:latin typeface="Times New Roman"/>
                <a:ea typeface="Calibri"/>
                <a:cs typeface="Times New Roman"/>
              </a:rPr>
              <a:t>STUDENT’S </a:t>
            </a:r>
            <a:r>
              <a:rPr lang="en-GB" altLang="en-US" sz="1500" b="1" dirty="0">
                <a:solidFill>
                  <a:srgbClr val="000000"/>
                </a:solidFill>
                <a:latin typeface="Times New Roman"/>
                <a:ea typeface="Calibri"/>
                <a:cs typeface="Times New Roman"/>
              </a:rPr>
              <a:t>NAMES</a:t>
            </a:r>
            <a:r>
              <a:rPr kumimoji="0" lang="en-GB" altLang="en-US" sz="1500" b="1" i="0" u="none" strike="noStrike" cap="none" normalizeH="0" baseline="0" dirty="0">
                <a:ln>
                  <a:noFill/>
                </a:ln>
                <a:solidFill>
                  <a:srgbClr val="000000"/>
                </a:solidFill>
                <a:effectLst/>
                <a:latin typeface="Times New Roman"/>
                <a:ea typeface="Calibri"/>
                <a:cs typeface="Times New Roman"/>
              </a:rPr>
              <a:t>: </a:t>
            </a:r>
            <a:r>
              <a:rPr lang="en-GB" altLang="en-US" sz="1500" dirty="0">
                <a:solidFill>
                  <a:srgbClr val="000000"/>
                </a:solidFill>
                <a:latin typeface="Times New Roman"/>
                <a:ea typeface="Calibri"/>
                <a:cs typeface="Times New Roman"/>
              </a:rPr>
              <a:t>1.ISMAILY</a:t>
            </a:r>
            <a:r>
              <a:rPr kumimoji="0" lang="en-GB" altLang="en-US" sz="1500" i="0" u="none" strike="noStrike" cap="none" normalizeH="0" baseline="0" dirty="0">
                <a:ln>
                  <a:noFill/>
                </a:ln>
                <a:solidFill>
                  <a:srgbClr val="000000"/>
                </a:solidFill>
                <a:effectLst/>
                <a:latin typeface="Times New Roman"/>
                <a:ea typeface="Calibri"/>
                <a:cs typeface="Times New Roman"/>
              </a:rPr>
              <a:t> RAMADHANI RAJABU</a:t>
            </a:r>
            <a:r>
              <a:rPr lang="en-GB" altLang="en-US" sz="1500" dirty="0">
                <a:solidFill>
                  <a:srgbClr val="000000"/>
                </a:solidFill>
                <a:latin typeface="Times New Roman"/>
                <a:ea typeface="Calibri"/>
                <a:cs typeface="Times New Roman"/>
              </a:rPr>
              <a:t>  - </a:t>
            </a:r>
            <a:r>
              <a:rPr lang="en-GB" sz="1500" dirty="0">
                <a:solidFill>
                  <a:srgbClr val="000000"/>
                </a:solidFill>
                <a:latin typeface="Times New Roman"/>
                <a:ea typeface="Calibri"/>
                <a:cs typeface="Times New Roman"/>
              </a:rPr>
              <a:t>210640720849</a:t>
            </a:r>
            <a:endParaRPr lang="en-GB" altLang="en-US" sz="150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GB" altLang="en-US" sz="1500" dirty="0">
                <a:solidFill>
                  <a:srgbClr val="000000"/>
                </a:solidFill>
                <a:latin typeface="Times New Roman"/>
                <a:ea typeface="Calibri"/>
                <a:cs typeface="Times New Roman"/>
              </a:rPr>
              <a:t>                                        2.ZAINABU ALLY ALOYCE                - 230647407724</a:t>
            </a:r>
            <a:endParaRPr lang="en-GB" altLang="en-US" sz="1500" i="0" u="none" strike="noStrike" cap="none" normalizeH="0" baseline="0" dirty="0">
              <a:ln>
                <a:noFill/>
              </a:ln>
              <a:solidFill>
                <a:srgbClr val="000000"/>
              </a:solidFill>
              <a:effectLst/>
              <a:latin typeface="Times New Roman"/>
              <a:ea typeface="Calibri"/>
              <a:cs typeface="Times New Roman"/>
            </a:endParaRPr>
          </a:p>
          <a:p>
            <a:pPr marL="0" marR="0" lvl="0" indent="0" algn="just" defTabSz="685800" rtl="0" eaLnBrk="0" fontAlgn="base" latinLnBrk="0" hangingPunct="0">
              <a:lnSpc>
                <a:spcPct val="100000"/>
              </a:lnSpc>
              <a:spcBef>
                <a:spcPct val="0"/>
              </a:spcBef>
              <a:spcAft>
                <a:spcPct val="0"/>
              </a:spcAft>
              <a:buClrTx/>
              <a:buSzTx/>
              <a:buFontTx/>
              <a:buNone/>
              <a:tabLst>
                <a:tab pos="1571625" algn="l"/>
              </a:tabLst>
            </a:pPr>
            <a:r>
              <a:rPr kumimoji="0" lang="en-GB" altLang="en-US" sz="15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CLASS: </a:t>
            </a:r>
            <a:r>
              <a:rPr kumimoji="0" lang="en-GB" altLang="en-US" sz="150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BENG 20 ETE</a:t>
            </a:r>
          </a:p>
          <a:p>
            <a:pPr marL="0" marR="0" lvl="0" indent="0" algn="just" defTabSz="685800" rtl="0" eaLnBrk="0" fontAlgn="base" latinLnBrk="0" hangingPunct="0">
              <a:lnSpc>
                <a:spcPct val="100000"/>
              </a:lnSpc>
              <a:spcBef>
                <a:spcPct val="0"/>
              </a:spcBef>
              <a:spcAft>
                <a:spcPct val="0"/>
              </a:spcAft>
              <a:buClrTx/>
              <a:buSzTx/>
              <a:buFontTx/>
              <a:buNone/>
              <a:tabLst>
                <a:tab pos="1571625" algn="l"/>
              </a:tabLst>
            </a:pPr>
            <a:r>
              <a:rPr kumimoji="0" lang="en-GB" altLang="en-US" sz="1500"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ACADEMIC </a:t>
            </a:r>
            <a:r>
              <a:rPr kumimoji="0" lang="en-GB" altLang="en-US" sz="15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YEAR: </a:t>
            </a:r>
            <a:r>
              <a:rPr kumimoji="0" lang="en-US" altLang="en-US" sz="150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2025/2026</a:t>
            </a:r>
            <a:endParaRPr kumimoji="0" lang="en-US" altLang="en-US" sz="15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ED5CCA6B-47C4-4506-9937-D3E5D1B1212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895599" y="1060373"/>
            <a:ext cx="3054721" cy="1454076"/>
          </a:xfrm>
          <a:prstGeom prst="rect">
            <a:avLst/>
          </a:prstGeom>
          <a:noFill/>
        </p:spPr>
      </p:pic>
    </p:spTree>
    <p:extLst>
      <p:ext uri="{BB962C8B-B14F-4D97-AF65-F5344CB8AC3E}">
        <p14:creationId xmlns:p14="http://schemas.microsoft.com/office/powerpoint/2010/main" val="369548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1E3FAB-7026-66A0-FD02-68311962451F}"/>
              </a:ext>
            </a:extLst>
          </p:cNvPr>
          <p:cNvSpPr>
            <a:spLocks noGrp="1"/>
          </p:cNvSpPr>
          <p:nvPr>
            <p:ph idx="1"/>
          </p:nvPr>
        </p:nvSpPr>
        <p:spPr>
          <a:xfrm>
            <a:off x="628650" y="-2072"/>
            <a:ext cx="7886700" cy="5149541"/>
          </a:xfrm>
        </p:spPr>
        <p:txBody>
          <a:bodyPr vert="horz" lIns="91440" tIns="45720" rIns="91440" bIns="45720" rtlCol="0" anchor="t">
            <a:normAutofit/>
          </a:bodyPr>
          <a:lstStyle/>
          <a:p>
            <a:pPr marL="0" indent="0">
              <a:buNone/>
            </a:pPr>
            <a:r>
              <a:rPr lang="en-US" dirty="0">
                <a:latin typeface="Times New Roman"/>
                <a:ea typeface="Calibri"/>
                <a:cs typeface="Calibri"/>
              </a:rPr>
              <a:t>FLOW CHART OF PROPOSED SYSTEM</a:t>
            </a:r>
            <a:endParaRPr lang="en-US" dirty="0">
              <a:latin typeface="Times New Roman"/>
              <a:cs typeface="Times New Roman"/>
            </a:endParaRPr>
          </a:p>
          <a:p>
            <a:endParaRPr lang="en-US" dirty="0">
              <a:latin typeface="Times New Roman"/>
              <a:ea typeface="Calibri"/>
              <a:cs typeface="Calibri"/>
            </a:endParaRPr>
          </a:p>
          <a:p>
            <a:endParaRPr lang="en-US" dirty="0">
              <a:ea typeface="Calibri"/>
              <a:cs typeface="Calibri"/>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5139" y="541325"/>
            <a:ext cx="7878471" cy="5214633"/>
          </a:xfrm>
          <a:prstGeom prst="rect">
            <a:avLst/>
          </a:prstGeom>
          <a:noFill/>
          <a:ln>
            <a:noFill/>
          </a:ln>
        </p:spPr>
      </p:pic>
    </p:spTree>
    <p:extLst>
      <p:ext uri="{BB962C8B-B14F-4D97-AF65-F5344CB8AC3E}">
        <p14:creationId xmlns:p14="http://schemas.microsoft.com/office/powerpoint/2010/main" val="35908922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8319D-2D40-8680-AE42-D6A05BB03311}"/>
              </a:ext>
            </a:extLst>
          </p:cNvPr>
          <p:cNvSpPr>
            <a:spLocks noGrp="1"/>
          </p:cNvSpPr>
          <p:nvPr>
            <p:ph type="title"/>
          </p:nvPr>
        </p:nvSpPr>
        <p:spPr>
          <a:xfrm>
            <a:off x="628650" y="304271"/>
            <a:ext cx="7886700" cy="742651"/>
          </a:xfrm>
        </p:spPr>
        <p:txBody>
          <a:bodyPr>
            <a:normAutofit/>
          </a:bodyPr>
          <a:lstStyle/>
          <a:p>
            <a:r>
              <a:rPr lang="en-US" sz="3200" dirty="0">
                <a:latin typeface="Times New Roman"/>
                <a:ea typeface="Calibri Light"/>
                <a:cs typeface="Calibri Light"/>
              </a:rPr>
              <a:t>DATA</a:t>
            </a:r>
            <a:r>
              <a:rPr lang="en-US" sz="2800" dirty="0">
                <a:latin typeface="Times New Roman"/>
                <a:ea typeface="Calibri Light"/>
                <a:cs typeface="Calibri Light"/>
              </a:rPr>
              <a:t> </a:t>
            </a:r>
            <a:r>
              <a:rPr lang="en-US" sz="3200" dirty="0">
                <a:latin typeface="Times New Roman"/>
                <a:ea typeface="Calibri Light"/>
                <a:cs typeface="Calibri Light"/>
              </a:rPr>
              <a:t>COLLECTION</a:t>
            </a:r>
          </a:p>
        </p:txBody>
      </p:sp>
      <p:sp>
        <p:nvSpPr>
          <p:cNvPr id="3" name="Content Placeholder 2">
            <a:extLst>
              <a:ext uri="{FF2B5EF4-FFF2-40B4-BE49-F238E27FC236}">
                <a16:creationId xmlns:a16="http://schemas.microsoft.com/office/drawing/2014/main" id="{4A7EB7E0-C065-AC25-7A08-BF61AEB48A37}"/>
              </a:ext>
            </a:extLst>
          </p:cNvPr>
          <p:cNvSpPr>
            <a:spLocks noGrp="1"/>
          </p:cNvSpPr>
          <p:nvPr>
            <p:ph idx="1"/>
          </p:nvPr>
        </p:nvSpPr>
        <p:spPr>
          <a:xfrm>
            <a:off x="628650" y="1099930"/>
            <a:ext cx="7886700" cy="4047539"/>
          </a:xfrm>
        </p:spPr>
        <p:txBody>
          <a:bodyPr vert="horz" lIns="91440" tIns="45720" rIns="91440" bIns="45720" rtlCol="0" anchor="t">
            <a:normAutofit/>
          </a:bodyPr>
          <a:lstStyle/>
          <a:p>
            <a:pPr marL="0" indent="0">
              <a:buNone/>
            </a:pPr>
            <a:r>
              <a:rPr lang="en-US" dirty="0" smtClean="0">
                <a:latin typeface="Times New Roman"/>
                <a:cs typeface="Times New Roman"/>
              </a:rPr>
              <a:t>PRIMARY DATA COLLECTION</a:t>
            </a:r>
            <a:endParaRPr lang="en-US" dirty="0" smtClean="0">
              <a:latin typeface="Times New Roman"/>
              <a:ea typeface="Calibri" panose="020F0502020204030204"/>
              <a:cs typeface="Times New Roman"/>
            </a:endParaRPr>
          </a:p>
          <a:p>
            <a:pPr marL="0" indent="0">
              <a:lnSpc>
                <a:spcPct val="150000"/>
              </a:lnSpc>
              <a:buNone/>
            </a:pPr>
            <a:r>
              <a:rPr lang="en-US" dirty="0" smtClean="0">
                <a:latin typeface="Times New Roman"/>
                <a:ea typeface="+mn-lt"/>
                <a:cs typeface="+mn-lt"/>
              </a:rPr>
              <a:t>Primary </a:t>
            </a:r>
            <a:r>
              <a:rPr lang="en-US" dirty="0">
                <a:latin typeface="Times New Roman"/>
                <a:ea typeface="+mn-lt"/>
                <a:cs typeface="+mn-lt"/>
              </a:rPr>
              <a:t>data for this study were collected through a structured questionnaire . The survey targeted healthcare providers </a:t>
            </a:r>
            <a:r>
              <a:rPr lang="en-US" dirty="0" smtClean="0">
                <a:latin typeface="Times New Roman"/>
                <a:ea typeface="+mn-lt"/>
                <a:cs typeface="+mn-lt"/>
              </a:rPr>
              <a:t>,caregivers</a:t>
            </a:r>
            <a:r>
              <a:rPr lang="en-US" dirty="0">
                <a:latin typeface="Times New Roman"/>
                <a:ea typeface="+mn-lt"/>
                <a:cs typeface="+mn-lt"/>
              </a:rPr>
              <a:t>, and patients to understand the challenges faced by paralysis patients in hospitals and the need for assistive systems.</a:t>
            </a:r>
          </a:p>
          <a:p>
            <a:endParaRPr lang="en-US" dirty="0">
              <a:ea typeface="Calibri"/>
              <a:cs typeface="Calibri"/>
            </a:endParaRPr>
          </a:p>
        </p:txBody>
      </p:sp>
    </p:spTree>
    <p:extLst>
      <p:ext uri="{BB962C8B-B14F-4D97-AF65-F5344CB8AC3E}">
        <p14:creationId xmlns:p14="http://schemas.microsoft.com/office/powerpoint/2010/main" val="1992804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857" y="-358337"/>
            <a:ext cx="7886700" cy="1104636"/>
          </a:xfrm>
        </p:spPr>
        <p:txBody>
          <a:bodyPr>
            <a:normAutofit/>
          </a:bodyPr>
          <a:lstStyle/>
          <a:p>
            <a:r>
              <a:rPr lang="en-US" sz="3200" dirty="0">
                <a:latin typeface="Times New Roman" panose="02020603050405020304" pitchFamily="18" charset="0"/>
                <a:cs typeface="Times New Roman" panose="02020603050405020304" pitchFamily="18" charset="0"/>
              </a:rPr>
              <a:t>Doctors' Responses Summary.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9567079"/>
              </p:ext>
            </p:extLst>
          </p:nvPr>
        </p:nvGraphicFramePr>
        <p:xfrm>
          <a:off x="679857" y="629478"/>
          <a:ext cx="7886700" cy="4876800"/>
        </p:xfrm>
        <a:graphic>
          <a:graphicData uri="http://schemas.openxmlformats.org/drawingml/2006/table">
            <a:tbl>
              <a:tblPr firstRow="1" bandRow="1">
                <a:tableStyleId>{5940675A-B579-460E-94D1-54222C63F5DA}</a:tableStyleId>
              </a:tblPr>
              <a:tblGrid>
                <a:gridCol w="1577340">
                  <a:extLst>
                    <a:ext uri="{9D8B030D-6E8A-4147-A177-3AD203B41FA5}">
                      <a16:colId xmlns:a16="http://schemas.microsoft.com/office/drawing/2014/main" val="1710901962"/>
                    </a:ext>
                  </a:extLst>
                </a:gridCol>
                <a:gridCol w="1577340">
                  <a:extLst>
                    <a:ext uri="{9D8B030D-6E8A-4147-A177-3AD203B41FA5}">
                      <a16:colId xmlns:a16="http://schemas.microsoft.com/office/drawing/2014/main" val="184803115"/>
                    </a:ext>
                  </a:extLst>
                </a:gridCol>
                <a:gridCol w="1577340">
                  <a:extLst>
                    <a:ext uri="{9D8B030D-6E8A-4147-A177-3AD203B41FA5}">
                      <a16:colId xmlns:a16="http://schemas.microsoft.com/office/drawing/2014/main" val="260489006"/>
                    </a:ext>
                  </a:extLst>
                </a:gridCol>
                <a:gridCol w="1577340">
                  <a:extLst>
                    <a:ext uri="{9D8B030D-6E8A-4147-A177-3AD203B41FA5}">
                      <a16:colId xmlns:a16="http://schemas.microsoft.com/office/drawing/2014/main" val="843354209"/>
                    </a:ext>
                  </a:extLst>
                </a:gridCol>
                <a:gridCol w="1577340">
                  <a:extLst>
                    <a:ext uri="{9D8B030D-6E8A-4147-A177-3AD203B41FA5}">
                      <a16:colId xmlns:a16="http://schemas.microsoft.com/office/drawing/2014/main" val="3771634685"/>
                    </a:ext>
                  </a:extLst>
                </a:gridCol>
              </a:tblGrid>
              <a:tr h="783300">
                <a:tc>
                  <a:txBody>
                    <a:bodyPr/>
                    <a:lstStyle/>
                    <a:p>
                      <a:pPr marL="0" marR="0">
                        <a:lnSpc>
                          <a:spcPct val="116000"/>
                        </a:lnSpc>
                        <a:spcBef>
                          <a:spcPts val="0"/>
                        </a:spcBef>
                        <a:spcAft>
                          <a:spcPts val="0"/>
                        </a:spcAft>
                      </a:pPr>
                      <a:r>
                        <a:rPr lang="en-US" sz="2000" dirty="0">
                          <a:effectLst/>
                        </a:rPr>
                        <a:t>Parameter </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 Yes </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No </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a:effectLst/>
                        </a:rPr>
                        <a:t>Percentage Yes</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Percentage No</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325218444"/>
                  </a:ext>
                </a:extLst>
              </a:tr>
              <a:tr h="992746">
                <a:tc>
                  <a:txBody>
                    <a:bodyPr/>
                    <a:lstStyle/>
                    <a:p>
                      <a:pPr marL="0" marR="0">
                        <a:lnSpc>
                          <a:spcPct val="150000"/>
                        </a:lnSpc>
                        <a:spcBef>
                          <a:spcPts val="0"/>
                        </a:spcBef>
                        <a:spcAft>
                          <a:spcPts val="0"/>
                        </a:spcAft>
                      </a:pPr>
                      <a:r>
                        <a:rPr lang="en-US" sz="2000" dirty="0">
                          <a:effectLst/>
                        </a:rPr>
                        <a:t>Continuous Monitoring </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 5 </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000">
                          <a:effectLst/>
                        </a:rPr>
                        <a:t>100%</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000" dirty="0">
                          <a:effectLst/>
                        </a:rPr>
                        <a:t>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2217171790"/>
                  </a:ext>
                </a:extLst>
              </a:tr>
              <a:tr h="1054004">
                <a:tc>
                  <a:txBody>
                    <a:bodyPr/>
                    <a:lstStyle/>
                    <a:p>
                      <a:pPr marL="0" marR="0">
                        <a:lnSpc>
                          <a:spcPct val="150000"/>
                        </a:lnSpc>
                        <a:spcBef>
                          <a:spcPts val="0"/>
                        </a:spcBef>
                        <a:spcAft>
                          <a:spcPts val="0"/>
                        </a:spcAft>
                      </a:pPr>
                      <a:r>
                        <a:rPr lang="en-US" sz="2000">
                          <a:effectLst/>
                        </a:rPr>
                        <a:t> Emergency Alert System </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4</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1</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80%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20%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104777240"/>
                  </a:ext>
                </a:extLst>
              </a:tr>
              <a:tr h="992746">
                <a:tc>
                  <a:txBody>
                    <a:bodyPr/>
                    <a:lstStyle/>
                    <a:p>
                      <a:pPr marL="0" marR="0">
                        <a:lnSpc>
                          <a:spcPct val="150000"/>
                        </a:lnSpc>
                        <a:spcBef>
                          <a:spcPts val="0"/>
                        </a:spcBef>
                        <a:spcAft>
                          <a:spcPts val="0"/>
                        </a:spcAft>
                      </a:pPr>
                      <a:r>
                        <a:rPr lang="en-US" sz="2000">
                          <a:effectLst/>
                        </a:rPr>
                        <a:t>AI Health Prediction </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a:effectLst/>
                        </a:rPr>
                        <a:t>4</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1</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 80%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20%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4026470170"/>
                  </a:ext>
                </a:extLst>
              </a:tr>
              <a:tr h="1054004">
                <a:tc>
                  <a:txBody>
                    <a:bodyPr/>
                    <a:lstStyle/>
                    <a:p>
                      <a:pPr marL="0" marR="0">
                        <a:lnSpc>
                          <a:spcPct val="150000"/>
                        </a:lnSpc>
                        <a:spcBef>
                          <a:spcPts val="0"/>
                        </a:spcBef>
                        <a:spcAft>
                          <a:spcPts val="0"/>
                        </a:spcAft>
                      </a:pPr>
                      <a:r>
                        <a:rPr lang="en-US" sz="2000">
                          <a:effectLst/>
                        </a:rPr>
                        <a:t>Remote IoT Monitoring </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a:effectLst/>
                        </a:rPr>
                        <a:t>4</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a:effectLst/>
                        </a:rPr>
                        <a:t>1</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a:effectLst/>
                        </a:rPr>
                        <a:t>80%</a:t>
                      </a:r>
                      <a:endParaRPr lang="en-US" sz="20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2000" dirty="0">
                          <a:effectLst/>
                        </a:rPr>
                        <a:t>20%</a:t>
                      </a:r>
                      <a:endParaRPr lang="en-US" sz="2000" dirty="0">
                        <a:effectLst/>
                        <a:latin typeface="Times New Roman" panose="020206030504050203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2853914678"/>
                  </a:ext>
                </a:extLst>
              </a:tr>
            </a:tbl>
          </a:graphicData>
        </a:graphic>
      </p:graphicFrame>
    </p:spTree>
    <p:extLst>
      <p:ext uri="{BB962C8B-B14F-4D97-AF65-F5344CB8AC3E}">
        <p14:creationId xmlns:p14="http://schemas.microsoft.com/office/powerpoint/2010/main" val="2325736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Continuous </a:t>
            </a:r>
            <a:r>
              <a:rPr lang="en-US" sz="2800" dirty="0">
                <a:latin typeface="Times New Roman" panose="02020603050405020304" pitchFamily="18" charset="0"/>
                <a:cs typeface="Times New Roman" panose="02020603050405020304" pitchFamily="18" charset="0"/>
              </a:rPr>
              <a:t>Health Monitoring for Paralysis Patient Response</a:t>
            </a:r>
            <a:endParaRPr lang="en-US" sz="2800"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49C221B0-4F8A-1844-1D89-18F637FD875F}"/>
              </a:ext>
            </a:extLst>
          </p:cNvPr>
          <p:cNvGraphicFramePr>
            <a:graphicFrameLocks noGrp="1"/>
          </p:cNvGraphicFramePr>
          <p:nvPr>
            <p:ph idx="1"/>
            <p:extLst>
              <p:ext uri="{D42A27DB-BD31-4B8C-83A1-F6EECF244321}">
                <p14:modId xmlns:p14="http://schemas.microsoft.com/office/powerpoint/2010/main" val="4064877309"/>
              </p:ext>
            </p:extLst>
          </p:nvPr>
        </p:nvGraphicFramePr>
        <p:xfrm>
          <a:off x="1848678" y="1520825"/>
          <a:ext cx="5506279" cy="36274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75603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3200" dirty="0">
                <a:latin typeface="Times New Roman" panose="02020603050405020304" pitchFamily="18" charset="0"/>
                <a:cs typeface="Times New Roman" panose="02020603050405020304" pitchFamily="18" charset="0"/>
              </a:rPr>
              <a:t>Caregivers' Responses Summary.</a:t>
            </a:r>
            <a:endParaRPr lang="en-US" sz="32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1362150"/>
              </p:ext>
            </p:extLst>
          </p:nvPr>
        </p:nvGraphicFramePr>
        <p:xfrm>
          <a:off x="628650" y="1520825"/>
          <a:ext cx="7886700" cy="3926332"/>
        </p:xfrm>
        <a:graphic>
          <a:graphicData uri="http://schemas.openxmlformats.org/drawingml/2006/table">
            <a:tbl>
              <a:tblPr firstRow="1" bandRow="1">
                <a:tableStyleId>{5940675A-B579-460E-94D1-54222C63F5DA}</a:tableStyleId>
              </a:tblPr>
              <a:tblGrid>
                <a:gridCol w="1577340">
                  <a:extLst>
                    <a:ext uri="{9D8B030D-6E8A-4147-A177-3AD203B41FA5}">
                      <a16:colId xmlns:a16="http://schemas.microsoft.com/office/drawing/2014/main" val="3275083779"/>
                    </a:ext>
                  </a:extLst>
                </a:gridCol>
                <a:gridCol w="1577340">
                  <a:extLst>
                    <a:ext uri="{9D8B030D-6E8A-4147-A177-3AD203B41FA5}">
                      <a16:colId xmlns:a16="http://schemas.microsoft.com/office/drawing/2014/main" val="3406503622"/>
                    </a:ext>
                  </a:extLst>
                </a:gridCol>
                <a:gridCol w="1577340">
                  <a:extLst>
                    <a:ext uri="{9D8B030D-6E8A-4147-A177-3AD203B41FA5}">
                      <a16:colId xmlns:a16="http://schemas.microsoft.com/office/drawing/2014/main" val="2509594451"/>
                    </a:ext>
                  </a:extLst>
                </a:gridCol>
                <a:gridCol w="1577340">
                  <a:extLst>
                    <a:ext uri="{9D8B030D-6E8A-4147-A177-3AD203B41FA5}">
                      <a16:colId xmlns:a16="http://schemas.microsoft.com/office/drawing/2014/main" val="1392631798"/>
                    </a:ext>
                  </a:extLst>
                </a:gridCol>
                <a:gridCol w="1577340">
                  <a:extLst>
                    <a:ext uri="{9D8B030D-6E8A-4147-A177-3AD203B41FA5}">
                      <a16:colId xmlns:a16="http://schemas.microsoft.com/office/drawing/2014/main" val="2473371976"/>
                    </a:ext>
                  </a:extLst>
                </a:gridCol>
              </a:tblGrid>
              <a:tr h="370840">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Parameter </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 Yes </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No </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Percentage yes</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Percentage No</a:t>
                      </a:r>
                    </a:p>
                  </a:txBody>
                  <a:tcPr marL="68580" marR="68580" marT="0" marB="0"/>
                </a:tc>
                <a:extLst>
                  <a:ext uri="{0D108BD9-81ED-4DB2-BD59-A6C34878D82A}">
                    <a16:rowId xmlns:a16="http://schemas.microsoft.com/office/drawing/2014/main" val="3318311239"/>
                  </a:ext>
                </a:extLst>
              </a:tr>
              <a:tr h="370840">
                <a:tc>
                  <a:txBody>
                    <a:bodyPr/>
                    <a:lstStyle/>
                    <a:p>
                      <a:pPr marL="0" marR="0">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Communication Difficulty</a:t>
                      </a:r>
                      <a:endParaRPr lang="en-US" sz="18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8</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2</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80%</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20%</a:t>
                      </a:r>
                    </a:p>
                  </a:txBody>
                  <a:tcPr marL="68580" marR="68580" marT="0" marB="0"/>
                </a:tc>
                <a:extLst>
                  <a:ext uri="{0D108BD9-81ED-4DB2-BD59-A6C34878D82A}">
                    <a16:rowId xmlns:a16="http://schemas.microsoft.com/office/drawing/2014/main" val="2507977752"/>
                  </a:ext>
                </a:extLst>
              </a:tr>
              <a:tr h="370840">
                <a:tc>
                  <a:txBody>
                    <a:bodyPr/>
                    <a:lstStyle/>
                    <a:p>
                      <a:pPr marL="0" marR="0">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Need for Emergency Alert System</a:t>
                      </a:r>
                      <a:endParaRPr lang="en-US" sz="18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9</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1</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90%</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10%</a:t>
                      </a:r>
                    </a:p>
                  </a:txBody>
                  <a:tcPr marL="68580" marR="68580" marT="0" marB="0"/>
                </a:tc>
                <a:extLst>
                  <a:ext uri="{0D108BD9-81ED-4DB2-BD59-A6C34878D82A}">
                    <a16:rowId xmlns:a16="http://schemas.microsoft.com/office/drawing/2014/main" val="2551760184"/>
                  </a:ext>
                </a:extLst>
              </a:tr>
              <a:tr h="370840">
                <a:tc>
                  <a:txBody>
                    <a:bodyPr/>
                    <a:lstStyle/>
                    <a:p>
                      <a:pPr marL="0" marR="0">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Technological Assistance for Daily Activities</a:t>
                      </a:r>
                      <a:endParaRPr lang="en-US" sz="1800">
                        <a:effectLst/>
                        <a:latin typeface="Times New Roman" panose="02020603050405020304" pitchFamily="18" charset="0"/>
                        <a:ea typeface="MS Mincho"/>
                        <a:cs typeface="Times New Roman" panose="02020603050405020304" pitchFamily="18" charset="0"/>
                      </a:endParaRPr>
                    </a:p>
                  </a:txBody>
                  <a:tcPr marL="68580" marR="68580" marT="0" marB="0" anchor="ctr"/>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8</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2</a:t>
                      </a:r>
                    </a:p>
                  </a:txBody>
                  <a:tcPr marL="68580" marR="68580" marT="0" marB="0"/>
                </a:tc>
                <a:tc>
                  <a:txBody>
                    <a:bodyPr/>
                    <a:lstStyle/>
                    <a:p>
                      <a:pPr marL="0" marR="0">
                        <a:lnSpc>
                          <a:spcPct val="116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80%</a:t>
                      </a:r>
                    </a:p>
                  </a:txBody>
                  <a:tcPr marL="68580" marR="68580" marT="0" marB="0"/>
                </a:tc>
                <a:tc>
                  <a:txBody>
                    <a:bodyPr/>
                    <a:lstStyle/>
                    <a:p>
                      <a:pPr marL="0" marR="0">
                        <a:lnSpc>
                          <a:spcPct val="116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20%</a:t>
                      </a:r>
                    </a:p>
                  </a:txBody>
                  <a:tcPr marL="68580" marR="68580" marT="0" marB="0"/>
                </a:tc>
                <a:extLst>
                  <a:ext uri="{0D108BD9-81ED-4DB2-BD59-A6C34878D82A}">
                    <a16:rowId xmlns:a16="http://schemas.microsoft.com/office/drawing/2014/main" val="700124047"/>
                  </a:ext>
                </a:extLst>
              </a:tr>
            </a:tbl>
          </a:graphicData>
        </a:graphic>
      </p:graphicFrame>
    </p:spTree>
    <p:extLst>
      <p:ext uri="{BB962C8B-B14F-4D97-AF65-F5344CB8AC3E}">
        <p14:creationId xmlns:p14="http://schemas.microsoft.com/office/powerpoint/2010/main" val="1491857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latin typeface="Times New Roman" panose="02020603050405020304" pitchFamily="18" charset="0"/>
                <a:cs typeface="Times New Roman" panose="02020603050405020304" pitchFamily="18" charset="0"/>
              </a:rPr>
              <a:t>Communication </a:t>
            </a:r>
            <a:r>
              <a:rPr lang="en-US" sz="3100" dirty="0">
                <a:latin typeface="Times New Roman" panose="02020603050405020304" pitchFamily="18" charset="0"/>
                <a:cs typeface="Times New Roman" panose="02020603050405020304" pitchFamily="18" charset="0"/>
              </a:rPr>
              <a:t>Difficulty for Paralysis Patient Response</a:t>
            </a:r>
            <a:r>
              <a:rPr lang="en-US" b="1" dirty="0"/>
              <a:t>.</a:t>
            </a:r>
            <a:endParaRPr lang="en-US" dirty="0"/>
          </a:p>
        </p:txBody>
      </p:sp>
      <p:graphicFrame>
        <p:nvGraphicFramePr>
          <p:cNvPr id="4" name="Content Placeholder 3">
            <a:extLst>
              <a:ext uri="{FF2B5EF4-FFF2-40B4-BE49-F238E27FC236}">
                <a16:creationId xmlns:a16="http://schemas.microsoft.com/office/drawing/2014/main" id="{E4C3ACDB-CD72-D27D-C20B-10FD6DBD47AD}"/>
              </a:ext>
            </a:extLst>
          </p:cNvPr>
          <p:cNvGraphicFramePr>
            <a:graphicFrameLocks noGrp="1"/>
          </p:cNvGraphicFramePr>
          <p:nvPr>
            <p:ph idx="1"/>
            <p:extLst>
              <p:ext uri="{D42A27DB-BD31-4B8C-83A1-F6EECF244321}">
                <p14:modId xmlns:p14="http://schemas.microsoft.com/office/powerpoint/2010/main" val="237255218"/>
              </p:ext>
            </p:extLst>
          </p:nvPr>
        </p:nvGraphicFramePr>
        <p:xfrm>
          <a:off x="1417983" y="1520825"/>
          <a:ext cx="6142381" cy="36274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439042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anose="02020603050405020304" pitchFamily="18" charset="0"/>
                <a:cs typeface="Times New Roman" panose="02020603050405020304" pitchFamily="18" charset="0"/>
              </a:rPr>
              <a:t>Summary of Patients’ Responses</a:t>
            </a:r>
            <a:r>
              <a:rPr lang="en-US"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90199125"/>
              </p:ext>
            </p:extLst>
          </p:nvPr>
        </p:nvGraphicFramePr>
        <p:xfrm>
          <a:off x="628650" y="1520825"/>
          <a:ext cx="7886700" cy="3993136"/>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4119779923"/>
                    </a:ext>
                  </a:extLst>
                </a:gridCol>
                <a:gridCol w="2628900">
                  <a:extLst>
                    <a:ext uri="{9D8B030D-6E8A-4147-A177-3AD203B41FA5}">
                      <a16:colId xmlns:a16="http://schemas.microsoft.com/office/drawing/2014/main" val="168129932"/>
                    </a:ext>
                  </a:extLst>
                </a:gridCol>
                <a:gridCol w="2628900">
                  <a:extLst>
                    <a:ext uri="{9D8B030D-6E8A-4147-A177-3AD203B41FA5}">
                      <a16:colId xmlns:a16="http://schemas.microsoft.com/office/drawing/2014/main" val="2022246846"/>
                    </a:ext>
                  </a:extLst>
                </a:gridCol>
              </a:tblGrid>
              <a:tr h="370840">
                <a:tc>
                  <a:txBody>
                    <a:bodyPr/>
                    <a:lstStyle/>
                    <a:p>
                      <a:pPr marL="0" marR="0" algn="ctr">
                        <a:lnSpc>
                          <a:spcPct val="116000"/>
                        </a:lnSpc>
                        <a:spcBef>
                          <a:spcPts val="0"/>
                        </a:spcBef>
                        <a:spcAft>
                          <a:spcPts val="0"/>
                        </a:spcAft>
                      </a:pPr>
                      <a:r>
                        <a:rPr lang="en-US" sz="2000" dirty="0">
                          <a:effectLst/>
                          <a:latin typeface="Times New Roman" panose="02020603050405020304" pitchFamily="18" charset="0"/>
                          <a:ea typeface="MS Mincho"/>
                          <a:cs typeface="Times New Roman" panose="02020603050405020304" pitchFamily="18" charset="0"/>
                        </a:rPr>
                        <a:t>Daily Activity Assistance</a:t>
                      </a:r>
                    </a:p>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tc>
                <a:tc>
                  <a:txBody>
                    <a:bodyPr/>
                    <a:lstStyle/>
                    <a:p>
                      <a:pPr marL="0" marR="0" algn="ct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Number of Responses</a:t>
                      </a:r>
                    </a:p>
                  </a:txBody>
                  <a:tcPr marL="68580" marR="68580" marT="0" marB="0"/>
                </a:tc>
                <a:tc>
                  <a:txBody>
                    <a:bodyPr/>
                    <a:lstStyle/>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percentage</a:t>
                      </a:r>
                    </a:p>
                  </a:txBody>
                  <a:tcPr marL="68580" marR="68580" marT="0" marB="0"/>
                </a:tc>
                <a:extLst>
                  <a:ext uri="{0D108BD9-81ED-4DB2-BD59-A6C34878D82A}">
                    <a16:rowId xmlns:a16="http://schemas.microsoft.com/office/drawing/2014/main" val="2221986595"/>
                  </a:ext>
                </a:extLst>
              </a:tr>
              <a:tr h="370840">
                <a:tc>
                  <a:txBody>
                    <a:bodyPr/>
                    <a:lstStyle/>
                    <a:p>
                      <a:pPr marL="0" marR="0" algn="ctr">
                        <a:lnSpc>
                          <a:spcPct val="150000"/>
                        </a:lnSpc>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Feeding (Food &amp; Drinking)</a:t>
                      </a:r>
                    </a:p>
                  </a:txBody>
                  <a:tcPr marL="68580" marR="68580" marT="0" marB="0"/>
                </a:tc>
                <a:tc>
                  <a:txBody>
                    <a:bodyPr/>
                    <a:lstStyle/>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a:t>
                      </a:r>
                    </a:p>
                  </a:txBody>
                  <a:tcPr marL="68580" marR="68580" marT="0" marB="0"/>
                </a:tc>
                <a:tc>
                  <a:txBody>
                    <a:bodyPr/>
                    <a:lstStyle/>
                    <a:p>
                      <a:pPr marL="0" marR="0" algn="ct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40%</a:t>
                      </a:r>
                    </a:p>
                  </a:txBody>
                  <a:tcPr marL="68580" marR="68580" marT="0" marB="0"/>
                </a:tc>
                <a:extLst>
                  <a:ext uri="{0D108BD9-81ED-4DB2-BD59-A6C34878D82A}">
                    <a16:rowId xmlns:a16="http://schemas.microsoft.com/office/drawing/2014/main" val="2062877061"/>
                  </a:ext>
                </a:extLst>
              </a:tr>
              <a:tr h="370840">
                <a:tc>
                  <a:txBody>
                    <a:bodyPr/>
                    <a:lstStyle/>
                    <a:p>
                      <a:pPr marL="0" marR="0" algn="ctr">
                        <a:lnSpc>
                          <a:spcPct val="150000"/>
                        </a:lnSpc>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Toilet Assistance</a:t>
                      </a:r>
                    </a:p>
                  </a:txBody>
                  <a:tcPr marL="68580" marR="68580" marT="0" marB="0"/>
                </a:tc>
                <a:tc>
                  <a:txBody>
                    <a:bodyPr/>
                    <a:lstStyle/>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68580" marR="68580" marT="0" marB="0"/>
                </a:tc>
                <a:tc>
                  <a:txBody>
                    <a:bodyPr/>
                    <a:lstStyle/>
                    <a:p>
                      <a:pPr marL="0" marR="0" algn="ct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extLst>
                  <a:ext uri="{0D108BD9-81ED-4DB2-BD59-A6C34878D82A}">
                    <a16:rowId xmlns:a16="http://schemas.microsoft.com/office/drawing/2014/main" val="900273617"/>
                  </a:ext>
                </a:extLst>
              </a:tr>
              <a:tr h="370840">
                <a:tc>
                  <a:txBody>
                    <a:bodyPr/>
                    <a:lstStyle/>
                    <a:p>
                      <a:pPr marL="0" marR="0" algn="ctr">
                        <a:lnSpc>
                          <a:spcPct val="150000"/>
                        </a:lnSpc>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Getting Fresh Air / Outdoor Movement</a:t>
                      </a:r>
                    </a:p>
                  </a:txBody>
                  <a:tcPr marL="68580" marR="68580" marT="0" marB="0"/>
                </a:tc>
                <a:tc>
                  <a:txBody>
                    <a:bodyPr/>
                    <a:lstStyle/>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68580" marR="68580" marT="0" marB="0"/>
                </a:tc>
                <a:tc>
                  <a:txBody>
                    <a:bodyPr/>
                    <a:lstStyle/>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extLst>
                  <a:ext uri="{0D108BD9-81ED-4DB2-BD59-A6C34878D82A}">
                    <a16:rowId xmlns:a16="http://schemas.microsoft.com/office/drawing/2014/main" val="1697877651"/>
                  </a:ext>
                </a:extLst>
              </a:tr>
              <a:tr h="370840">
                <a:tc>
                  <a:txBody>
                    <a:bodyPr/>
                    <a:lstStyle/>
                    <a:p>
                      <a:pPr marL="0" marR="0" algn="ctr">
                        <a:lnSpc>
                          <a:spcPct val="150000"/>
                        </a:lnSpc>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Moving/Position Changing</a:t>
                      </a:r>
                    </a:p>
                  </a:txBody>
                  <a:tcPr marL="68580" marR="68580" marT="0" marB="0"/>
                </a:tc>
                <a:tc>
                  <a:txBody>
                    <a:bodyPr/>
                    <a:lstStyle/>
                    <a:p>
                      <a:pPr marL="0" marR="0" algn="ct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68580" marR="68580" marT="0" marB="0"/>
                </a:tc>
                <a:tc>
                  <a:txBody>
                    <a:bodyPr/>
                    <a:lstStyle/>
                    <a:p>
                      <a:pPr marL="0" marR="0"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extLst>
                  <a:ext uri="{0D108BD9-81ED-4DB2-BD59-A6C34878D82A}">
                    <a16:rowId xmlns:a16="http://schemas.microsoft.com/office/drawing/2014/main" val="3272193474"/>
                  </a:ext>
                </a:extLst>
              </a:tr>
            </a:tbl>
          </a:graphicData>
        </a:graphic>
      </p:graphicFrame>
    </p:spTree>
    <p:extLst>
      <p:ext uri="{BB962C8B-B14F-4D97-AF65-F5344CB8AC3E}">
        <p14:creationId xmlns:p14="http://schemas.microsoft.com/office/powerpoint/2010/main" val="25428688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Daily </a:t>
            </a:r>
            <a:r>
              <a:rPr lang="en-US" sz="3200" dirty="0">
                <a:latin typeface="Times New Roman" panose="02020603050405020304" pitchFamily="18" charset="0"/>
                <a:cs typeface="Times New Roman" panose="02020603050405020304" pitchFamily="18" charset="0"/>
              </a:rPr>
              <a:t>Activities Assistance </a:t>
            </a:r>
            <a:r>
              <a:rPr lang="en-US" sz="3200" dirty="0" smtClean="0">
                <a:latin typeface="Times New Roman" panose="02020603050405020304" pitchFamily="18" charset="0"/>
                <a:cs typeface="Times New Roman" panose="02020603050405020304" pitchFamily="18" charset="0"/>
              </a:rPr>
              <a:t>Response</a:t>
            </a:r>
            <a:endParaRPr lang="en-US" sz="3200"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F21D12BC-C2B3-F627-288B-2BACDB069049}"/>
              </a:ext>
            </a:extLst>
          </p:cNvPr>
          <p:cNvGraphicFramePr>
            <a:graphicFrameLocks noGrp="1"/>
          </p:cNvGraphicFramePr>
          <p:nvPr>
            <p:ph idx="1"/>
            <p:extLst>
              <p:ext uri="{D42A27DB-BD31-4B8C-83A1-F6EECF244321}">
                <p14:modId xmlns:p14="http://schemas.microsoft.com/office/powerpoint/2010/main" val="633338464"/>
              </p:ext>
            </p:extLst>
          </p:nvPr>
        </p:nvGraphicFramePr>
        <p:xfrm>
          <a:off x="2133600" y="1520825"/>
          <a:ext cx="5512904" cy="36274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959061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7A9459-BB5A-2D1A-ACA6-E84BADB87394}"/>
              </a:ext>
            </a:extLst>
          </p:cNvPr>
          <p:cNvSpPr>
            <a:spLocks noGrp="1"/>
          </p:cNvSpPr>
          <p:nvPr>
            <p:ph idx="1"/>
          </p:nvPr>
        </p:nvSpPr>
        <p:spPr>
          <a:xfrm>
            <a:off x="628650" y="209197"/>
            <a:ext cx="7886700" cy="4938272"/>
          </a:xfrm>
        </p:spPr>
        <p:txBody>
          <a:bodyPr vert="horz" lIns="91440" tIns="45720" rIns="91440" bIns="45720" rtlCol="0" anchor="t">
            <a:normAutofit/>
          </a:bodyPr>
          <a:lstStyle/>
          <a:p>
            <a:pPr marL="0" indent="0">
              <a:buNone/>
            </a:pPr>
            <a:r>
              <a:rPr lang="en-US" sz="3200" dirty="0" smtClean="0">
                <a:latin typeface="Times New Roman"/>
                <a:cs typeface="Times New Roman"/>
              </a:rPr>
              <a:t>SECONDARY DATA COLLECTION</a:t>
            </a:r>
            <a:endParaRPr lang="en-US" sz="3200" dirty="0" smtClean="0">
              <a:latin typeface="Times New Roman"/>
              <a:ea typeface="Calibri" panose="020F0502020204030204"/>
              <a:cs typeface="Times New Roman"/>
            </a:endParaRPr>
          </a:p>
          <a:p>
            <a:pPr marL="0" indent="0">
              <a:lnSpc>
                <a:spcPct val="150000"/>
              </a:lnSpc>
              <a:buNone/>
            </a:pPr>
            <a:r>
              <a:rPr lang="en-US" sz="1800" dirty="0" smtClean="0">
                <a:latin typeface="Times New Roman"/>
                <a:ea typeface="+mn-lt"/>
                <a:cs typeface="+mn-lt"/>
              </a:rPr>
              <a:t>Secondary </a:t>
            </a:r>
            <a:r>
              <a:rPr lang="en-US" sz="1800" dirty="0">
                <a:latin typeface="Times New Roman"/>
                <a:ea typeface="+mn-lt"/>
                <a:cs typeface="+mn-lt"/>
              </a:rPr>
              <a:t>data for this project was collected from research papers, journals, reports, and reliable online sources related to AI, IoT, smart gloves, and healthcare monitoring systems. These sources provided information on the challenges faced by paralysis patients, existing assistive technologies, and the use of gesture recognition and wearable sensors in healthcare. </a:t>
            </a:r>
          </a:p>
          <a:p>
            <a:pPr marL="0" indent="0">
              <a:lnSpc>
                <a:spcPct val="150000"/>
              </a:lnSpc>
              <a:buNone/>
            </a:pPr>
            <a:r>
              <a:rPr lang="en-US" sz="1800" dirty="0">
                <a:latin typeface="Times New Roman"/>
                <a:ea typeface="+mn-lt"/>
                <a:cs typeface="+mn-lt"/>
              </a:rPr>
              <a:t>This secondary data helped identify gaps in existing systems and guided the design of the proposed AI and IoT-based assistance system. By combining this with primary data from surveys, the project gained a complete understanding of the problem, providing a solid foundation for developing an effective system for partially paralyzed patients.</a:t>
            </a:r>
            <a:endParaRPr lang="en-US" dirty="0">
              <a:ea typeface="Calibri"/>
              <a:cs typeface="Calibri"/>
            </a:endParaRPr>
          </a:p>
          <a:p>
            <a:endParaRPr lang="en-US" sz="1800" dirty="0">
              <a:latin typeface="Calibri"/>
              <a:ea typeface="Calibri"/>
              <a:cs typeface="Calibri"/>
            </a:endParaRPr>
          </a:p>
          <a:p>
            <a:endParaRPr lang="en-US" sz="1800" dirty="0">
              <a:latin typeface="Calibri"/>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14351499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Power Supply Requirements for Battery-Powered System.</a:t>
            </a:r>
            <a:endParaRPr lang="en-US" sz="32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43546892"/>
              </p:ext>
            </p:extLst>
          </p:nvPr>
        </p:nvGraphicFramePr>
        <p:xfrm>
          <a:off x="628650" y="1408907"/>
          <a:ext cx="7886700" cy="4090745"/>
        </p:xfrm>
        <a:graphic>
          <a:graphicData uri="http://schemas.openxmlformats.org/drawingml/2006/table">
            <a:tbl>
              <a:tblPr firstRow="1" bandRow="1">
                <a:tableStyleId>{5940675A-B579-460E-94D1-54222C63F5DA}</a:tableStyleId>
              </a:tblPr>
              <a:tblGrid>
                <a:gridCol w="617054">
                  <a:extLst>
                    <a:ext uri="{9D8B030D-6E8A-4147-A177-3AD203B41FA5}">
                      <a16:colId xmlns:a16="http://schemas.microsoft.com/office/drawing/2014/main" val="1698356107"/>
                    </a:ext>
                  </a:extLst>
                </a:gridCol>
                <a:gridCol w="1835426">
                  <a:extLst>
                    <a:ext uri="{9D8B030D-6E8A-4147-A177-3AD203B41FA5}">
                      <a16:colId xmlns:a16="http://schemas.microsoft.com/office/drawing/2014/main" val="1610341512"/>
                    </a:ext>
                  </a:extLst>
                </a:gridCol>
                <a:gridCol w="5434220">
                  <a:extLst>
                    <a:ext uri="{9D8B030D-6E8A-4147-A177-3AD203B41FA5}">
                      <a16:colId xmlns:a16="http://schemas.microsoft.com/office/drawing/2014/main" val="2039109191"/>
                    </a:ext>
                  </a:extLst>
                </a:gridCol>
              </a:tblGrid>
              <a:tr h="976911">
                <a:tc>
                  <a:txBody>
                    <a:bodyPr/>
                    <a:lstStyle/>
                    <a:p>
                      <a:pPr marL="1270" marR="0">
                        <a:lnSpc>
                          <a:spcPct val="150000"/>
                        </a:lnSpc>
                        <a:spcBef>
                          <a:spcPts val="0"/>
                        </a:spcBef>
                        <a:spcAft>
                          <a:spcPts val="0"/>
                        </a:spcAft>
                      </a:pPr>
                      <a:r>
                        <a:rPr lang="en-US" sz="1600" dirty="0">
                          <a:effectLst/>
                          <a:latin typeface="Times New Roman" panose="02020603050405020304" pitchFamily="18" charset="0"/>
                          <a:ea typeface="MS Mincho"/>
                          <a:cs typeface="Times New Roman" panose="02020603050405020304" pitchFamily="18" charset="0"/>
                        </a:rPr>
                        <a:t>S/N </a:t>
                      </a:r>
                    </a:p>
                  </a:txBody>
                  <a:tcPr marL="67310" marR="8255" marT="5080" marB="0"/>
                </a:tc>
                <a:tc>
                  <a:txBody>
                    <a:bodyPr/>
                    <a:lstStyle/>
                    <a:p>
                      <a:pPr marL="0" marR="0">
                        <a:lnSpc>
                          <a:spcPct val="150000"/>
                        </a:lnSpc>
                        <a:spcBef>
                          <a:spcPts val="0"/>
                        </a:spcBef>
                        <a:spcAft>
                          <a:spcPts val="0"/>
                        </a:spcAft>
                      </a:pPr>
                      <a:r>
                        <a:rPr lang="en-US" sz="1600" dirty="0">
                          <a:effectLst/>
                          <a:latin typeface="Times New Roman" panose="02020603050405020304" pitchFamily="18" charset="0"/>
                          <a:ea typeface="MS Mincho"/>
                          <a:cs typeface="Times New Roman" panose="02020603050405020304" pitchFamily="18" charset="0"/>
                        </a:rPr>
                        <a:t>Components </a:t>
                      </a:r>
                    </a:p>
                  </a:txBody>
                  <a:tcPr marL="67310" marR="8255" marT="5080" marB="0"/>
                </a:tc>
                <a:tc>
                  <a:txBody>
                    <a:bodyPr/>
                    <a:lstStyle/>
                    <a:p>
                      <a:pPr marL="1270" marR="0">
                        <a:lnSpc>
                          <a:spcPct val="150000"/>
                        </a:lnSpc>
                        <a:spcBef>
                          <a:spcPts val="0"/>
                        </a:spcBef>
                        <a:spcAft>
                          <a:spcPts val="0"/>
                        </a:spcAft>
                      </a:pPr>
                      <a:r>
                        <a:rPr lang="en-US" sz="1600" dirty="0">
                          <a:effectLst/>
                          <a:latin typeface="Times New Roman" panose="02020603050405020304" pitchFamily="18" charset="0"/>
                          <a:ea typeface="MS Mincho"/>
                          <a:cs typeface="Times New Roman" panose="02020603050405020304" pitchFamily="18" charset="0"/>
                        </a:rPr>
                        <a:t>Requirements </a:t>
                      </a:r>
                    </a:p>
                  </a:txBody>
                  <a:tcPr marL="67310" marR="8255" marT="5080" marB="0"/>
                </a:tc>
                <a:extLst>
                  <a:ext uri="{0D108BD9-81ED-4DB2-BD59-A6C34878D82A}">
                    <a16:rowId xmlns:a16="http://schemas.microsoft.com/office/drawing/2014/main" val="2252044414"/>
                  </a:ext>
                </a:extLst>
              </a:tr>
              <a:tr h="1734138">
                <a:tc>
                  <a:txBody>
                    <a:bodyPr/>
                    <a:lstStyle/>
                    <a:p>
                      <a:pPr marL="229870" marR="0">
                        <a:lnSpc>
                          <a:spcPct val="150000"/>
                        </a:lnSpc>
                        <a:spcBef>
                          <a:spcPts val="0"/>
                        </a:spcBef>
                        <a:spcAft>
                          <a:spcPts val="0"/>
                        </a:spcAft>
                      </a:pPr>
                      <a:r>
                        <a:rPr lang="en-US" sz="1600" dirty="0" err="1">
                          <a:effectLst/>
                          <a:latin typeface="Times New Roman" panose="02020603050405020304" pitchFamily="18" charset="0"/>
                          <a:ea typeface="MS Mincho"/>
                          <a:cs typeface="Times New Roman" panose="02020603050405020304" pitchFamily="18" charset="0"/>
                        </a:rPr>
                        <a:t>i</a:t>
                      </a:r>
                      <a:r>
                        <a:rPr lang="en-US" sz="1600" dirty="0">
                          <a:effectLst/>
                          <a:latin typeface="Times New Roman" panose="02020603050405020304" pitchFamily="18" charset="0"/>
                          <a:ea typeface="MS Mincho"/>
                          <a:cs typeface="Times New Roman" panose="02020603050405020304" pitchFamily="18" charset="0"/>
                        </a:rPr>
                        <a:t>.</a:t>
                      </a:r>
                      <a:r>
                        <a:rPr lang="en-US" sz="1600" dirty="0">
                          <a:effectLst/>
                          <a:latin typeface="Times New Roman" panose="02020603050405020304" pitchFamily="18" charset="0"/>
                          <a:ea typeface="Arial" panose="020B0604020202020204" pitchFamily="34"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7310" marR="8255" marT="5080" marB="0"/>
                </a:tc>
                <a:tc>
                  <a:txBody>
                    <a:bodyPr/>
                    <a:lstStyle/>
                    <a:p>
                      <a:pPr marL="0" marR="0">
                        <a:lnSpc>
                          <a:spcPct val="150000"/>
                        </a:lnSpc>
                        <a:spcBef>
                          <a:spcPts val="0"/>
                        </a:spcBef>
                        <a:spcAft>
                          <a:spcPts val="0"/>
                        </a:spcAft>
                      </a:pPr>
                      <a:r>
                        <a:rPr lang="en-US" sz="1600" dirty="0">
                          <a:effectLst/>
                          <a:latin typeface="Times New Roman" panose="02020603050405020304" pitchFamily="18" charset="0"/>
                          <a:ea typeface="MS Mincho"/>
                          <a:cs typeface="Times New Roman" panose="02020603050405020304" pitchFamily="18" charset="0"/>
                        </a:rPr>
                        <a:t>Stable Voltage Supply</a:t>
                      </a:r>
                    </a:p>
                  </a:txBody>
                  <a:tcPr marL="67310" marR="8255" marT="5080" marB="0"/>
                </a:tc>
                <a:tc>
                  <a:txBody>
                    <a:bodyPr/>
                    <a:lstStyle/>
                    <a:p>
                      <a:pPr marL="342900" marR="0" lvl="0" indent="-342900" fontAlgn="base">
                        <a:lnSpc>
                          <a:spcPct val="150000"/>
                        </a:lnSpc>
                        <a:buClr>
                          <a:srgbClr val="000000"/>
                        </a:buClr>
                        <a:buSzPts val="1200"/>
                        <a:buFont typeface="Arial" panose="020B0604020202020204" pitchFamily="34" charset="0"/>
                        <a:buChar char="•"/>
                      </a:pPr>
                      <a:r>
                        <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system must receive a consistent voltage to ensure proper operation of sensors and microcontrollers.</a:t>
                      </a:r>
                    </a:p>
                    <a:p>
                      <a:pPr marL="342900" marR="0" lvl="0" indent="-342900" fontAlgn="base">
                        <a:lnSpc>
                          <a:spcPct val="150000"/>
                        </a:lnSpc>
                        <a:buClr>
                          <a:srgbClr val="000000"/>
                        </a:buClr>
                        <a:buSzPts val="1200"/>
                        <a:buFont typeface="Arial" panose="020B0604020202020204" pitchFamily="34" charset="0"/>
                        <a:buChar char="•"/>
                      </a:pPr>
                      <a:r>
                        <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Recommended voltage range</a:t>
                      </a:r>
                      <a:r>
                        <a:rPr lang="en-US" sz="1600" b="1"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5 V ± 0.5 V </a:t>
                      </a:r>
                      <a:r>
                        <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for microcontrollers and sensors.</a:t>
                      </a:r>
                    </a:p>
                  </a:txBody>
                  <a:tcPr marL="67310" marR="8255" marT="5080" marB="0"/>
                </a:tc>
                <a:extLst>
                  <a:ext uri="{0D108BD9-81ED-4DB2-BD59-A6C34878D82A}">
                    <a16:rowId xmlns:a16="http://schemas.microsoft.com/office/drawing/2014/main" val="3593557029"/>
                  </a:ext>
                </a:extLst>
              </a:tr>
              <a:tr h="1379696">
                <a:tc>
                  <a:txBody>
                    <a:bodyPr/>
                    <a:lstStyle/>
                    <a:p>
                      <a:pPr marL="0" marR="83185" algn="r">
                        <a:lnSpc>
                          <a:spcPct val="150000"/>
                        </a:lnSpc>
                        <a:spcBef>
                          <a:spcPts val="0"/>
                        </a:spcBef>
                        <a:spcAft>
                          <a:spcPts val="0"/>
                        </a:spcAft>
                      </a:pPr>
                      <a:r>
                        <a:rPr lang="en-US" sz="1600">
                          <a:effectLst/>
                          <a:latin typeface="Times New Roman" panose="02020603050405020304" pitchFamily="18" charset="0"/>
                          <a:ea typeface="MS Mincho"/>
                          <a:cs typeface="Times New Roman" panose="02020603050405020304" pitchFamily="18" charset="0"/>
                        </a:rPr>
                        <a:t>ii.</a:t>
                      </a:r>
                      <a:r>
                        <a:rPr lang="en-US" sz="1600">
                          <a:effectLst/>
                          <a:latin typeface="Times New Roman" panose="02020603050405020304" pitchFamily="18" charset="0"/>
                          <a:ea typeface="Arial" panose="020B0604020202020204" pitchFamily="34"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7310" marR="8255" marT="5080" marB="0"/>
                </a:tc>
                <a:tc>
                  <a:txBody>
                    <a:bodyPr/>
                    <a:lstStyle/>
                    <a:p>
                      <a:pPr marL="0" marR="0">
                        <a:lnSpc>
                          <a:spcPct val="150000"/>
                        </a:lnSpc>
                        <a:spcBef>
                          <a:spcPts val="0"/>
                        </a:spcBef>
                        <a:spcAft>
                          <a:spcPts val="0"/>
                        </a:spcAft>
                      </a:pPr>
                      <a:r>
                        <a:rPr lang="en-US" sz="1600">
                          <a:effectLst/>
                          <a:latin typeface="Times New Roman" panose="02020603050405020304" pitchFamily="18" charset="0"/>
                          <a:ea typeface="MS Mincho"/>
                          <a:cs typeface="Times New Roman" panose="02020603050405020304" pitchFamily="18" charset="0"/>
                        </a:rPr>
                        <a:t>Backup Power Capacity:</a:t>
                      </a:r>
                    </a:p>
                  </a:txBody>
                  <a:tcPr marL="67310" marR="8255" marT="5080" marB="0"/>
                </a:tc>
                <a:tc>
                  <a:txBody>
                    <a:bodyPr/>
                    <a:lstStyle/>
                    <a:p>
                      <a:pPr marL="342900" marR="0" lvl="0" indent="-342900" fontAlgn="base">
                        <a:lnSpc>
                          <a:spcPct val="150000"/>
                        </a:lnSpc>
                        <a:buClr>
                          <a:srgbClr val="000000"/>
                        </a:buClr>
                        <a:buSzPts val="1200"/>
                        <a:buFont typeface="Arial" panose="020B0604020202020204" pitchFamily="34" charset="0"/>
                        <a:buChar char="•"/>
                      </a:pPr>
                      <a:r>
                        <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 rechargeable battery must maintain system operation during power interruptions. </a:t>
                      </a:r>
                    </a:p>
                    <a:p>
                      <a:pPr marL="342900" marR="0" lvl="0" indent="-342900" fontAlgn="base">
                        <a:lnSpc>
                          <a:spcPct val="150000"/>
                        </a:lnSpc>
                        <a:buClr>
                          <a:srgbClr val="000000"/>
                        </a:buClr>
                        <a:buSzPts val="1200"/>
                        <a:buFont typeface="Arial" panose="020B0604020202020204" pitchFamily="34" charset="0"/>
                        <a:buChar char="•"/>
                      </a:pPr>
                      <a:r>
                        <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Recommended backup: 7–12 hours of continuous operation.</a:t>
                      </a:r>
                    </a:p>
                  </a:txBody>
                  <a:tcPr marL="67310" marR="8255" marT="5080" marB="0"/>
                </a:tc>
                <a:extLst>
                  <a:ext uri="{0D108BD9-81ED-4DB2-BD59-A6C34878D82A}">
                    <a16:rowId xmlns:a16="http://schemas.microsoft.com/office/drawing/2014/main" val="1027584182"/>
                  </a:ext>
                </a:extLst>
              </a:tr>
            </a:tbl>
          </a:graphicData>
        </a:graphic>
      </p:graphicFrame>
    </p:spTree>
    <p:extLst>
      <p:ext uri="{BB962C8B-B14F-4D97-AF65-F5344CB8AC3E}">
        <p14:creationId xmlns:p14="http://schemas.microsoft.com/office/powerpoint/2010/main" val="2931186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F26202-E0B3-4110-C398-ADF38031C54A}"/>
              </a:ext>
            </a:extLst>
          </p:cNvPr>
          <p:cNvSpPr>
            <a:spLocks noGrp="1"/>
          </p:cNvSpPr>
          <p:nvPr>
            <p:ph idx="1"/>
          </p:nvPr>
        </p:nvSpPr>
        <p:spPr>
          <a:xfrm>
            <a:off x="1" y="283369"/>
            <a:ext cx="9136856" cy="5142310"/>
          </a:xfrm>
        </p:spPr>
        <p:txBody>
          <a:bodyPr vert="horz" lIns="68580" tIns="34290" rIns="68580" bIns="34290" rtlCol="0" anchor="t">
            <a:normAutofit fontScale="92500"/>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marL="0" indent="0">
              <a:buNone/>
            </a:pPr>
            <a:r>
              <a:rPr lang="en-US" sz="2400" dirty="0">
                <a:latin typeface="Times New Roman"/>
                <a:ea typeface="Calibri"/>
                <a:cs typeface="Times New Roman"/>
              </a:rPr>
              <a:t>BACKGROUND</a:t>
            </a:r>
          </a:p>
          <a:p>
            <a:pPr marL="0" indent="0">
              <a:lnSpc>
                <a:spcPct val="150000"/>
              </a:lnSpc>
              <a:buNone/>
            </a:pPr>
            <a:r>
              <a:rPr lang="en-US" sz="2000" dirty="0">
                <a:latin typeface="Times New Roman"/>
                <a:ea typeface="+mn-lt"/>
                <a:cs typeface="+mn-lt"/>
              </a:rPr>
              <a:t>Paralysis patients often cannot move or speak properly, making communication very difficult. In Tanzania, over 10% of people live with disabilities, and many patients depend fully on caregivers. Delays in expressing needs like pain or emergencies can lead to serious health problems.</a:t>
            </a:r>
            <a:endParaRPr lang="en-US" sz="2000" dirty="0">
              <a:latin typeface="Times New Roman"/>
              <a:ea typeface="Calibri" panose="020F0502020204030204"/>
              <a:cs typeface="Calibri" panose="020F0502020204030204"/>
            </a:endParaRPr>
          </a:p>
          <a:p>
            <a:pPr marL="0" indent="0">
              <a:lnSpc>
                <a:spcPct val="150000"/>
              </a:lnSpc>
              <a:buNone/>
            </a:pPr>
            <a:r>
              <a:rPr lang="en-US" sz="2000" dirty="0">
                <a:latin typeface="Times New Roman"/>
                <a:ea typeface="+mn-lt"/>
                <a:cs typeface="+mn-lt"/>
              </a:rPr>
              <a:t>Common methods like calling out, pressing buttons, or using mobile phones often do not work for patients with weak movement. Regular health monitoring is also unavailable ,</a:t>
            </a:r>
            <a:r>
              <a:rPr lang="en-US" sz="2000" dirty="0" smtClean="0">
                <a:latin typeface="Times New Roman"/>
                <a:ea typeface="+mn-lt"/>
                <a:cs typeface="+mn-lt"/>
              </a:rPr>
              <a:t> </a:t>
            </a:r>
            <a:r>
              <a:rPr lang="en-US" sz="2000" dirty="0">
                <a:latin typeface="Times New Roman"/>
                <a:ea typeface="+mn-lt"/>
                <a:cs typeface="+mn-lt"/>
              </a:rPr>
              <a:t>making it hard for caregivers and medical staff to respond quickly.</a:t>
            </a:r>
            <a:endParaRPr lang="en-US" sz="2000" dirty="0">
              <a:latin typeface="Times New Roman"/>
              <a:ea typeface="Calibri" panose="020F0502020204030204"/>
              <a:cs typeface="Calibri" panose="020F0502020204030204"/>
            </a:endParaRPr>
          </a:p>
          <a:p>
            <a:pPr marL="0" indent="0">
              <a:lnSpc>
                <a:spcPct val="150000"/>
              </a:lnSpc>
              <a:buNone/>
            </a:pPr>
            <a:r>
              <a:rPr lang="en-US" sz="2000" dirty="0">
                <a:latin typeface="Times New Roman"/>
                <a:ea typeface="+mn-lt"/>
                <a:cs typeface="+mn-lt"/>
              </a:rPr>
              <a:t>Therefore, there is a need for a smart, reliable, and low-cost system that uses AI for gesture recognition and IoT for remote monitoring, enabling patients to communicate easily and improving safety, independence, and quality of care while reducing caregiver burden.</a:t>
            </a:r>
            <a:endParaRPr lang="en-US" sz="2000" dirty="0">
              <a:latin typeface="Times New Roman"/>
              <a:ea typeface="Calibri" panose="020F0502020204030204"/>
              <a:cs typeface="Calibri" panose="020F0502020204030204"/>
            </a:endParaRPr>
          </a:p>
          <a:p>
            <a:pPr>
              <a:lnSpc>
                <a:spcPct val="100000"/>
              </a:lnSpc>
            </a:pPr>
            <a:endParaRPr lang="en-US" dirty="0">
              <a:latin typeface="Times New Roman"/>
              <a:ea typeface="Calibri"/>
              <a:cs typeface="Times New Roman"/>
            </a:endParaRPr>
          </a:p>
          <a:p>
            <a:pPr marL="0" indent="0">
              <a:lnSpc>
                <a:spcPct val="170000"/>
              </a:lnSpc>
              <a:buNone/>
            </a:pPr>
            <a:endParaRPr lang="en-US" dirty="0">
              <a:latin typeface="Times New Roman"/>
              <a:ea typeface="Calibri"/>
              <a:cs typeface="Times New Roman"/>
            </a:endParaRPr>
          </a:p>
        </p:txBody>
      </p:sp>
    </p:spTree>
    <p:extLst>
      <p:ext uri="{BB962C8B-B14F-4D97-AF65-F5344CB8AC3E}">
        <p14:creationId xmlns:p14="http://schemas.microsoft.com/office/powerpoint/2010/main" val="3947253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671" y="92236"/>
            <a:ext cx="7886700" cy="749277"/>
          </a:xfrm>
        </p:spPr>
        <p:txBody>
          <a:bodyPr/>
          <a:lstStyle/>
          <a:p>
            <a:r>
              <a:rPr lang="en-US" sz="3200" dirty="0" smtClean="0">
                <a:latin typeface="Times New Roman" panose="02020603050405020304" pitchFamily="18" charset="0"/>
                <a:cs typeface="Times New Roman" panose="02020603050405020304" pitchFamily="18" charset="0"/>
              </a:rPr>
              <a:t>Sensing </a:t>
            </a:r>
            <a:r>
              <a:rPr lang="en-US" sz="3200" dirty="0">
                <a:latin typeface="Times New Roman" panose="02020603050405020304" pitchFamily="18" charset="0"/>
                <a:cs typeface="Times New Roman" panose="02020603050405020304" pitchFamily="18" charset="0"/>
              </a:rPr>
              <a:t>Unit </a:t>
            </a:r>
            <a:r>
              <a:rPr lang="en-US" sz="3200" dirty="0" smtClean="0">
                <a:latin typeface="Times New Roman" panose="02020603050405020304" pitchFamily="18" charset="0"/>
                <a:cs typeface="Times New Roman" panose="02020603050405020304" pitchFamily="18" charset="0"/>
              </a:rPr>
              <a:t>Requirements</a:t>
            </a:r>
            <a:endParaRPr lang="en-US" sz="32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63128935"/>
              </p:ext>
            </p:extLst>
          </p:nvPr>
        </p:nvGraphicFramePr>
        <p:xfrm>
          <a:off x="271671" y="947530"/>
          <a:ext cx="8501267" cy="4620688"/>
        </p:xfrm>
        <a:graphic>
          <a:graphicData uri="http://schemas.openxmlformats.org/drawingml/2006/table">
            <a:tbl>
              <a:tblPr firstRow="1" bandRow="1">
                <a:tableStyleId>{5940675A-B579-460E-94D1-54222C63F5DA}</a:tableStyleId>
              </a:tblPr>
              <a:tblGrid>
                <a:gridCol w="672280">
                  <a:extLst>
                    <a:ext uri="{9D8B030D-6E8A-4147-A177-3AD203B41FA5}">
                      <a16:colId xmlns:a16="http://schemas.microsoft.com/office/drawing/2014/main" val="1838147478"/>
                    </a:ext>
                  </a:extLst>
                </a:gridCol>
                <a:gridCol w="1964166">
                  <a:extLst>
                    <a:ext uri="{9D8B030D-6E8A-4147-A177-3AD203B41FA5}">
                      <a16:colId xmlns:a16="http://schemas.microsoft.com/office/drawing/2014/main" val="787450248"/>
                    </a:ext>
                  </a:extLst>
                </a:gridCol>
                <a:gridCol w="5864821">
                  <a:extLst>
                    <a:ext uri="{9D8B030D-6E8A-4147-A177-3AD203B41FA5}">
                      <a16:colId xmlns:a16="http://schemas.microsoft.com/office/drawing/2014/main" val="2570286151"/>
                    </a:ext>
                  </a:extLst>
                </a:gridCol>
              </a:tblGrid>
              <a:tr h="295870">
                <a:tc>
                  <a:txBody>
                    <a:bodyPr/>
                    <a:lstStyle/>
                    <a:p>
                      <a:r>
                        <a:rPr lang="en-US" sz="1400" dirty="0" smtClean="0">
                          <a:latin typeface="Times New Roman" panose="02020603050405020304" pitchFamily="18" charset="0"/>
                          <a:cs typeface="Times New Roman" panose="02020603050405020304" pitchFamily="18" charset="0"/>
                        </a:rPr>
                        <a:t>S/N</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kern="1200" dirty="0" smtClean="0">
                          <a:effectLst/>
                          <a:latin typeface="Times New Roman" panose="02020603050405020304" pitchFamily="18" charset="0"/>
                          <a:cs typeface="Times New Roman" panose="02020603050405020304" pitchFamily="18" charset="0"/>
                        </a:rPr>
                        <a:t>Component </a:t>
                      </a:r>
                      <a:endParaRPr lang="en-US" sz="1400" dirty="0">
                        <a:latin typeface="Times New Roman" panose="02020603050405020304" pitchFamily="18" charset="0"/>
                        <a:cs typeface="Times New Roman" panose="02020603050405020304" pitchFamily="18" charset="0"/>
                      </a:endParaRPr>
                    </a:p>
                  </a:txBody>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Requirements </a:t>
                      </a:r>
                      <a:endParaRPr lang="en-US" sz="1400" dirty="0">
                        <a:effectLst/>
                        <a:latin typeface="Times New Roman" panose="02020603050405020304" pitchFamily="18" charset="0"/>
                        <a:ea typeface="MS Mincho"/>
                        <a:cs typeface="Times New Roman" panose="02020603050405020304" pitchFamily="18" charset="0"/>
                      </a:endParaRPr>
                    </a:p>
                  </a:txBody>
                  <a:tcPr marL="0" marR="8255" marT="5080" marB="0"/>
                </a:tc>
                <a:extLst>
                  <a:ext uri="{0D108BD9-81ED-4DB2-BD59-A6C34878D82A}">
                    <a16:rowId xmlns:a16="http://schemas.microsoft.com/office/drawing/2014/main" val="1680354217"/>
                  </a:ext>
                </a:extLst>
              </a:tr>
              <a:tr h="1156582">
                <a:tc>
                  <a:txBody>
                    <a:bodyPr/>
                    <a:lstStyle/>
                    <a:p>
                      <a:r>
                        <a:rPr lang="en-US" sz="1400" kern="1200" dirty="0" err="1" smtClean="0">
                          <a:effectLst/>
                          <a:latin typeface="Times New Roman" panose="02020603050405020304" pitchFamily="18" charset="0"/>
                          <a:cs typeface="Times New Roman" panose="02020603050405020304" pitchFamily="18" charset="0"/>
                        </a:rPr>
                        <a:t>i</a:t>
                      </a:r>
                      <a:r>
                        <a:rPr lang="en-US" sz="1400" kern="1200" dirty="0" smtClean="0">
                          <a:effectLst/>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txBody>
                  <a:tcPr/>
                </a:tc>
                <a:tc>
                  <a:txBody>
                    <a:bodyPr/>
                    <a:lstStyle/>
                    <a:p>
                      <a:pPr marL="0" marR="0">
                        <a:lnSpc>
                          <a:spcPct val="150000"/>
                        </a:lnSpc>
                        <a:spcBef>
                          <a:spcPts val="0"/>
                        </a:spcBef>
                        <a:spcAft>
                          <a:spcPts val="1365"/>
                        </a:spcAft>
                      </a:pPr>
                      <a:r>
                        <a:rPr lang="en-US" sz="1400" dirty="0">
                          <a:effectLst/>
                          <a:latin typeface="Times New Roman" panose="02020603050405020304" pitchFamily="18" charset="0"/>
                          <a:cs typeface="Times New Roman" panose="02020603050405020304" pitchFamily="18" charset="0"/>
                        </a:rPr>
                        <a:t>Body Temperature </a:t>
                      </a:r>
                      <a:r>
                        <a:rPr lang="en-US" sz="1400" dirty="0" smtClean="0">
                          <a:effectLst/>
                          <a:latin typeface="Times New Roman" panose="02020603050405020304" pitchFamily="18" charset="0"/>
                          <a:cs typeface="Times New Roman" panose="02020603050405020304" pitchFamily="18" charset="0"/>
                        </a:rPr>
                        <a:t>Sensor</a:t>
                      </a:r>
                      <a:endParaRPr lang="en-US" sz="1400" dirty="0">
                        <a:effectLst/>
                        <a:latin typeface="Times New Roman" panose="02020603050405020304" pitchFamily="18" charset="0"/>
                        <a:ea typeface="MS Mincho"/>
                        <a:cs typeface="Times New Roman" panose="02020603050405020304" pitchFamily="18" charset="0"/>
                      </a:endParaRPr>
                    </a:p>
                  </a:txBody>
                  <a:tcPr marL="0" marR="8255" marT="5080" marB="0"/>
                </a:tc>
                <a:tc>
                  <a:txBody>
                    <a:bodyPr/>
                    <a:lstStyle/>
                    <a:p>
                      <a:pPr algn="l">
                        <a:lnSpc>
                          <a:spcPct val="150000"/>
                        </a:lnSpc>
                      </a:pPr>
                      <a:r>
                        <a:rPr lang="en-US" sz="1400" kern="1200" dirty="0" smtClean="0">
                          <a:effectLst/>
                          <a:latin typeface="Times New Roman" panose="02020603050405020304" pitchFamily="18" charset="0"/>
                          <a:cs typeface="Times New Roman" panose="02020603050405020304" pitchFamily="18" charset="0"/>
                        </a:rPr>
                        <a:t> High accuracy about ±0.5°C to detect variations in     body temperature. </a:t>
                      </a:r>
                    </a:p>
                    <a:p>
                      <a:pPr algn="l">
                        <a:lnSpc>
                          <a:spcPct val="150000"/>
                        </a:lnSpc>
                      </a:pPr>
                      <a:r>
                        <a:rPr lang="en-US" sz="1400" kern="1200" dirty="0" smtClean="0">
                          <a:effectLst/>
                          <a:latin typeface="Times New Roman" panose="02020603050405020304" pitchFamily="18" charset="0"/>
                          <a:cs typeface="Times New Roman" panose="02020603050405020304" pitchFamily="18" charset="0"/>
                        </a:rPr>
                        <a:t>  Range: 20°C to 50°C, suitable for human body temperature monitoring. </a:t>
                      </a:r>
                    </a:p>
                    <a:p>
                      <a:pPr algn="l">
                        <a:lnSpc>
                          <a:spcPct val="150000"/>
                        </a:lnSpc>
                      </a:pPr>
                      <a:r>
                        <a:rPr lang="en-US" sz="1400" kern="1200" dirty="0" smtClean="0">
                          <a:effectLst/>
                          <a:latin typeface="Times New Roman" panose="02020603050405020304" pitchFamily="18" charset="0"/>
                          <a:cs typeface="Times New Roman" panose="02020603050405020304" pitchFamily="18" charset="0"/>
                        </a:rPr>
                        <a:t>    Non-invasive design, such as infrared or contact     thermometers. </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47392823"/>
                  </a:ext>
                </a:extLst>
              </a:tr>
              <a:tr h="934119">
                <a:tc>
                  <a:txBody>
                    <a:bodyPr/>
                    <a:lstStyle/>
                    <a:p>
                      <a:r>
                        <a:rPr lang="en-US" sz="1400" kern="1200" dirty="0" smtClean="0">
                          <a:solidFill>
                            <a:schemeClr val="tx1"/>
                          </a:solidFill>
                          <a:effectLst/>
                          <a:latin typeface="Times New Roman" panose="02020603050405020304" pitchFamily="18" charset="0"/>
                          <a:ea typeface="+mn-ea"/>
                          <a:cs typeface="Times New Roman" panose="02020603050405020304" pitchFamily="18" charset="0"/>
                        </a:rPr>
                        <a:t>ii.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kern="1200" dirty="0" smtClean="0">
                          <a:solidFill>
                            <a:schemeClr val="tx1"/>
                          </a:solidFill>
                          <a:effectLst/>
                          <a:latin typeface="Times New Roman" panose="02020603050405020304" pitchFamily="18" charset="0"/>
                          <a:ea typeface="+mn-ea"/>
                          <a:cs typeface="Times New Roman" panose="02020603050405020304" pitchFamily="18" charset="0"/>
                        </a:rPr>
                        <a:t>Heart rate sensor: </a:t>
                      </a:r>
                      <a:endParaRPr lang="en-US" sz="1400" dirty="0">
                        <a:latin typeface="Times New Roman" panose="02020603050405020304" pitchFamily="18" charset="0"/>
                        <a:cs typeface="Times New Roman" panose="02020603050405020304" pitchFamily="18" charset="0"/>
                      </a:endParaRPr>
                    </a:p>
                  </a:txBody>
                  <a:tcPr/>
                </a:tc>
                <a:tc>
                  <a:txBody>
                    <a:bodyPr/>
                    <a:lstStyle/>
                    <a:p>
                      <a:pPr marL="0" marR="0" algn="just">
                        <a:lnSpc>
                          <a:spcPct val="150000"/>
                        </a:lnSpc>
                        <a:spcBef>
                          <a:spcPts val="0"/>
                        </a:spcBef>
                        <a:spcAft>
                          <a:spcPts val="0"/>
                        </a:spcAft>
                      </a:pPr>
                      <a:r>
                        <a:rPr lang="en-US" sz="1400" dirty="0">
                          <a:effectLst/>
                          <a:latin typeface="Times New Roman" panose="02020603050405020304" pitchFamily="18" charset="0"/>
                          <a:ea typeface="MS Mincho"/>
                          <a:cs typeface="Times New Roman" panose="02020603050405020304" pitchFamily="18" charset="0"/>
                        </a:rPr>
                        <a:t>High accuracy of </a:t>
                      </a:r>
                      <a:r>
                        <a:rPr lang="en-US" sz="1400" dirty="0" smtClean="0">
                          <a:effectLst/>
                          <a:latin typeface="Times New Roman" panose="02020603050405020304" pitchFamily="18" charset="0"/>
                          <a:ea typeface="MS Mincho"/>
                          <a:cs typeface="Times New Roman" panose="02020603050405020304" pitchFamily="18" charset="0"/>
                        </a:rPr>
                        <a:t>about</a:t>
                      </a:r>
                      <a:r>
                        <a:rPr lang="en-US" sz="1400" baseline="0" dirty="0" smtClean="0">
                          <a:effectLst/>
                          <a:latin typeface="Times New Roman" panose="02020603050405020304" pitchFamily="18" charset="0"/>
                          <a:ea typeface="MS Mincho"/>
                          <a:cs typeface="Times New Roman" panose="02020603050405020304" pitchFamily="18" charset="0"/>
                        </a:rPr>
                        <a:t> </a:t>
                      </a:r>
                      <a:r>
                        <a:rPr lang="en-US" sz="1400" dirty="0" smtClean="0">
                          <a:effectLst/>
                          <a:latin typeface="Times New Roman" panose="02020603050405020304" pitchFamily="18" charset="0"/>
                          <a:ea typeface="MS Mincho"/>
                          <a:cs typeface="Times New Roman" panose="02020603050405020304" pitchFamily="18" charset="0"/>
                        </a:rPr>
                        <a:t>±5 </a:t>
                      </a:r>
                      <a:r>
                        <a:rPr lang="en-US" sz="1400" dirty="0">
                          <a:effectLst/>
                          <a:latin typeface="Times New Roman" panose="02020603050405020304" pitchFamily="18" charset="0"/>
                          <a:ea typeface="MS Mincho"/>
                          <a:cs typeface="Times New Roman" panose="02020603050405020304" pitchFamily="18" charset="0"/>
                        </a:rPr>
                        <a:t>bpm for heart rate</a:t>
                      </a:r>
                      <a:r>
                        <a:rPr lang="en-US" sz="1400" dirty="0" smtClean="0">
                          <a:effectLst/>
                          <a:latin typeface="Times New Roman" panose="02020603050405020304" pitchFamily="18" charset="0"/>
                          <a:ea typeface="MS Mincho"/>
                          <a:cs typeface="Times New Roman" panose="02020603050405020304" pitchFamily="18" charset="0"/>
                        </a:rPr>
                        <a:t>.</a:t>
                      </a:r>
                      <a:r>
                        <a:rPr lang="en-US" sz="1400" dirty="0" smtClean="0">
                          <a:effectLst/>
                          <a:latin typeface="Times New Roman" panose="02020603050405020304" pitchFamily="18" charset="0"/>
                          <a:ea typeface="MS Mincho"/>
                          <a:cs typeface="Times New Roman" panose="02020603050405020304" pitchFamily="18" charset="0"/>
                        </a:rPr>
                        <a:t> </a:t>
                      </a:r>
                    </a:p>
                    <a:p>
                      <a:pPr marL="0" marR="0" algn="just">
                        <a:lnSpc>
                          <a:spcPct val="150000"/>
                        </a:lnSpc>
                        <a:spcBef>
                          <a:spcPts val="0"/>
                        </a:spcBef>
                        <a:spcAft>
                          <a:spcPts val="0"/>
                        </a:spcAft>
                      </a:pPr>
                      <a:r>
                        <a:rPr lang="en-US" sz="1400" dirty="0" smtClean="0">
                          <a:effectLst/>
                          <a:latin typeface="Times New Roman" panose="02020603050405020304" pitchFamily="18" charset="0"/>
                          <a:ea typeface="MS Mincho"/>
                          <a:cs typeface="Times New Roman" panose="02020603050405020304" pitchFamily="18" charset="0"/>
                        </a:rPr>
                        <a:t>Lightweight and applicable of wearable design for continuous monitoring.</a:t>
                      </a:r>
                      <a:endParaRPr lang="en-US" sz="1400" dirty="0">
                        <a:effectLst/>
                        <a:latin typeface="Times New Roman" panose="02020603050405020304" pitchFamily="18" charset="0"/>
                        <a:ea typeface="MS Mincho"/>
                        <a:cs typeface="Times New Roman" panose="02020603050405020304" pitchFamily="18" charset="0"/>
                      </a:endParaRPr>
                    </a:p>
                  </a:txBody>
                  <a:tcPr marL="0" marR="8255" marT="5080" marB="0"/>
                </a:tc>
                <a:extLst>
                  <a:ext uri="{0D108BD9-81ED-4DB2-BD59-A6C34878D82A}">
                    <a16:rowId xmlns:a16="http://schemas.microsoft.com/office/drawing/2014/main" val="2970934091"/>
                  </a:ext>
                </a:extLst>
              </a:tr>
              <a:tr h="2225187">
                <a:tc>
                  <a:txBody>
                    <a:bodyPr/>
                    <a:lstStyle/>
                    <a:p>
                      <a:r>
                        <a:rPr lang="en-US" sz="1400" kern="1200" dirty="0" smtClean="0">
                          <a:solidFill>
                            <a:schemeClr val="tx1"/>
                          </a:solidFill>
                          <a:effectLst/>
                          <a:latin typeface="Times New Roman" panose="02020603050405020304" pitchFamily="18" charset="0"/>
                          <a:ea typeface="+mn-ea"/>
                          <a:cs typeface="Times New Roman" panose="02020603050405020304" pitchFamily="18" charset="0"/>
                        </a:rPr>
                        <a:t>iii.</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kern="1200" dirty="0" smtClean="0">
                          <a:solidFill>
                            <a:schemeClr val="tx1"/>
                          </a:solidFill>
                          <a:effectLst/>
                          <a:latin typeface="Times New Roman" panose="02020603050405020304" pitchFamily="18" charset="0"/>
                          <a:ea typeface="+mn-ea"/>
                          <a:cs typeface="Times New Roman" panose="02020603050405020304" pitchFamily="18" charset="0"/>
                        </a:rPr>
                        <a:t>Motion Sensor: </a:t>
                      </a:r>
                      <a:endParaRPr lang="en-US" sz="14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S Mincho"/>
                          <a:cs typeface="Times New Roman" panose="02020603050405020304" pitchFamily="18" charset="0"/>
                        </a:rPr>
                        <a:t>Responsible for detecting head tilt and gesture movements’ </a:t>
                      </a:r>
                      <a:r>
                        <a:rPr lang="en-US" sz="1400" dirty="0" err="1">
                          <a:effectLst/>
                          <a:latin typeface="Times New Roman" panose="02020603050405020304" pitchFamily="18" charset="0"/>
                          <a:ea typeface="MS Mincho"/>
                          <a:cs typeface="Times New Roman" panose="02020603050405020304" pitchFamily="18" charset="0"/>
                        </a:rPr>
                        <a:t>i.e</a:t>
                      </a:r>
                      <a:r>
                        <a:rPr lang="en-US" sz="1400" dirty="0">
                          <a:effectLst/>
                          <a:latin typeface="Times New Roman" panose="02020603050405020304" pitchFamily="18" charset="0"/>
                          <a:ea typeface="MS Mincho"/>
                          <a:cs typeface="Times New Roman" panose="02020603050405020304" pitchFamily="18" charset="0"/>
                        </a:rPr>
                        <a:t> angular movements and linear acceleration</a:t>
                      </a:r>
                      <a:r>
                        <a:rPr lang="en-US" sz="1400" dirty="0" smtClean="0">
                          <a:effectLst/>
                          <a:latin typeface="Times New Roman" panose="02020603050405020304" pitchFamily="18" charset="0"/>
                          <a:ea typeface="MS Mincho"/>
                          <a:cs typeface="Times New Roman" panose="02020603050405020304" pitchFamily="18" charset="0"/>
                        </a:rPr>
                        <a:t>.</a:t>
                      </a:r>
                    </a:p>
                    <a:p>
                      <a:pPr marL="0" marR="0" indent="0" algn="l" defTabSz="914400" rtl="0" eaLnBrk="1" fontAlgn="auto" latinLnBrk="0" hangingPunct="1">
                        <a:lnSpc>
                          <a:spcPct val="150000"/>
                        </a:lnSpc>
                        <a:spcBef>
                          <a:spcPts val="0"/>
                        </a:spcBef>
                        <a:spcAft>
                          <a:spcPts val="0"/>
                        </a:spcAft>
                        <a:buClrTx/>
                        <a:buSzTx/>
                        <a:buFontTx/>
                        <a:buNone/>
                        <a:tabLst/>
                        <a:defRPr/>
                      </a:pPr>
                      <a:r>
                        <a:rPr lang="en-US" sz="1400" dirty="0" smtClean="0">
                          <a:effectLst/>
                          <a:latin typeface="Times New Roman" panose="02020603050405020304" pitchFamily="18" charset="0"/>
                          <a:ea typeface="MS Mincho"/>
                          <a:cs typeface="Times New Roman" panose="02020603050405020304" pitchFamily="18" charset="0"/>
                        </a:rPr>
                        <a:t>High sensitivity and accuracy to detect both intentional and accidental gestures.</a:t>
                      </a:r>
                    </a:p>
                    <a:p>
                      <a:pPr marL="0" marR="0" indent="0" algn="l" defTabSz="914400" rtl="0" eaLnBrk="1" fontAlgn="auto" latinLnBrk="0" hangingPunct="1">
                        <a:lnSpc>
                          <a:spcPct val="150000"/>
                        </a:lnSpc>
                        <a:spcBef>
                          <a:spcPts val="0"/>
                        </a:spcBef>
                        <a:spcAft>
                          <a:spcPts val="0"/>
                        </a:spcAft>
                        <a:buClrTx/>
                        <a:buSzTx/>
                        <a:buFontTx/>
                        <a:buNone/>
                        <a:tabLst/>
                        <a:defRPr/>
                      </a:pPr>
                      <a:r>
                        <a:rPr lang="en-US" sz="1400" dirty="0" smtClean="0">
                          <a:effectLst/>
                          <a:latin typeface="Times New Roman" panose="02020603050405020304" pitchFamily="18" charset="0"/>
                          <a:ea typeface="MS Mincho"/>
                          <a:cs typeface="Times New Roman" panose="02020603050405020304" pitchFamily="18" charset="0"/>
                        </a:rPr>
                        <a:t>Low-power operation and ease to integrate wearable device. </a:t>
                      </a:r>
                    </a:p>
                    <a:p>
                      <a:pPr marL="0" marR="0" indent="0" algn="l" defTabSz="914400" rtl="0" eaLnBrk="1" fontAlgn="auto" latinLnBrk="0" hangingPunct="1">
                        <a:lnSpc>
                          <a:spcPct val="150000"/>
                        </a:lnSpc>
                        <a:spcBef>
                          <a:spcPts val="0"/>
                        </a:spcBef>
                        <a:spcAft>
                          <a:spcPts val="0"/>
                        </a:spcAft>
                        <a:buClrTx/>
                        <a:buSzTx/>
                        <a:buFontTx/>
                        <a:buNone/>
                        <a:tabLst/>
                        <a:defRPr/>
                      </a:pPr>
                      <a:endParaRPr lang="en-US" sz="1400" dirty="0" smtClean="0">
                        <a:effectLst/>
                        <a:latin typeface="Times New Roman" panose="02020603050405020304" pitchFamily="18" charset="0"/>
                        <a:ea typeface="MS Mincho"/>
                        <a:cs typeface="Times New Roman" panose="02020603050405020304" pitchFamily="18" charset="0"/>
                      </a:endParaRPr>
                    </a:p>
                    <a:p>
                      <a:pPr marL="0" marR="0">
                        <a:lnSpc>
                          <a:spcPct val="150000"/>
                        </a:lnSpc>
                        <a:spcBef>
                          <a:spcPts val="0"/>
                        </a:spcBef>
                        <a:spcAft>
                          <a:spcPts val="0"/>
                        </a:spcAft>
                      </a:pPr>
                      <a:endParaRPr lang="en-US" sz="1400" dirty="0">
                        <a:effectLst/>
                        <a:latin typeface="Times New Roman" panose="02020603050405020304" pitchFamily="18" charset="0"/>
                        <a:ea typeface="MS Mincho"/>
                        <a:cs typeface="Times New Roman" panose="02020603050405020304" pitchFamily="18" charset="0"/>
                      </a:endParaRPr>
                    </a:p>
                  </a:txBody>
                  <a:tcPr marL="0" marR="8255" marT="5080" marB="0"/>
                </a:tc>
                <a:extLst>
                  <a:ext uri="{0D108BD9-81ED-4DB2-BD59-A6C34878D82A}">
                    <a16:rowId xmlns:a16="http://schemas.microsoft.com/office/drawing/2014/main" val="622223548"/>
                  </a:ext>
                </a:extLst>
              </a:tr>
            </a:tbl>
          </a:graphicData>
        </a:graphic>
      </p:graphicFrame>
    </p:spTree>
    <p:extLst>
      <p:ext uri="{BB962C8B-B14F-4D97-AF65-F5344CB8AC3E}">
        <p14:creationId xmlns:p14="http://schemas.microsoft.com/office/powerpoint/2010/main" val="26484557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2686"/>
            <a:ext cx="7886700" cy="861921"/>
          </a:xfrm>
        </p:spPr>
        <p:txBody>
          <a:bodyPr/>
          <a:lstStyle/>
          <a:p>
            <a:r>
              <a:rPr lang="en-US" sz="3200" dirty="0" smtClean="0">
                <a:latin typeface="Times New Roman" panose="02020603050405020304" pitchFamily="18" charset="0"/>
                <a:cs typeface="Times New Roman" panose="02020603050405020304" pitchFamily="18" charset="0"/>
              </a:rPr>
              <a:t>Control </a:t>
            </a:r>
            <a:r>
              <a:rPr lang="en-US" sz="3200" dirty="0">
                <a:latin typeface="Times New Roman" panose="02020603050405020304" pitchFamily="18" charset="0"/>
                <a:cs typeface="Times New Roman" panose="02020603050405020304" pitchFamily="18" charset="0"/>
              </a:rPr>
              <a:t>Unit Requirements</a:t>
            </a:r>
            <a:r>
              <a:rPr lang="en-US" sz="2800" dirty="0">
                <a:latin typeface="Times New Roman" panose="02020603050405020304" pitchFamily="18" charset="0"/>
                <a:cs typeface="Times New Roman" panose="02020603050405020304" pitchFamily="18" charset="0"/>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8688799"/>
              </p:ext>
            </p:extLst>
          </p:nvPr>
        </p:nvGraphicFramePr>
        <p:xfrm>
          <a:off x="628650" y="649357"/>
          <a:ext cx="7886700" cy="4625009"/>
        </p:xfrm>
        <a:graphic>
          <a:graphicData uri="http://schemas.openxmlformats.org/drawingml/2006/table">
            <a:tbl>
              <a:tblPr firstRow="1" bandRow="1">
                <a:tableStyleId>{5940675A-B579-460E-94D1-54222C63F5DA}</a:tableStyleId>
              </a:tblPr>
              <a:tblGrid>
                <a:gridCol w="769454">
                  <a:extLst>
                    <a:ext uri="{9D8B030D-6E8A-4147-A177-3AD203B41FA5}">
                      <a16:colId xmlns:a16="http://schemas.microsoft.com/office/drawing/2014/main" val="1392197339"/>
                    </a:ext>
                  </a:extLst>
                </a:gridCol>
                <a:gridCol w="2816087">
                  <a:extLst>
                    <a:ext uri="{9D8B030D-6E8A-4147-A177-3AD203B41FA5}">
                      <a16:colId xmlns:a16="http://schemas.microsoft.com/office/drawing/2014/main" val="1412262083"/>
                    </a:ext>
                  </a:extLst>
                </a:gridCol>
                <a:gridCol w="4301159">
                  <a:extLst>
                    <a:ext uri="{9D8B030D-6E8A-4147-A177-3AD203B41FA5}">
                      <a16:colId xmlns:a16="http://schemas.microsoft.com/office/drawing/2014/main" val="2726098754"/>
                    </a:ext>
                  </a:extLst>
                </a:gridCol>
              </a:tblGrid>
              <a:tr h="401840">
                <a:tc>
                  <a:txBody>
                    <a:bodyPr/>
                    <a:lstStyle/>
                    <a:p>
                      <a:pPr marL="685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 </a:t>
                      </a:r>
                    </a:p>
                  </a:txBody>
                  <a:tcPr marL="0" marR="0" marT="5080" marB="0"/>
                </a:tc>
                <a:tc>
                  <a:txBody>
                    <a:bodyPr/>
                    <a:lstStyle/>
                    <a:p>
                      <a:pPr marL="6858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Component </a:t>
                      </a:r>
                    </a:p>
                  </a:txBody>
                  <a:tcPr marL="0" marR="0" marT="5080" marB="0"/>
                </a:tc>
                <a:tc>
                  <a:txBody>
                    <a:bodyPr/>
                    <a:lstStyle/>
                    <a:p>
                      <a:pPr marL="5257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Requirements </a:t>
                      </a:r>
                    </a:p>
                  </a:txBody>
                  <a:tcPr marL="0" marR="0" marT="5080" marB="0"/>
                </a:tc>
                <a:extLst>
                  <a:ext uri="{0D108BD9-81ED-4DB2-BD59-A6C34878D82A}">
                    <a16:rowId xmlns:a16="http://schemas.microsoft.com/office/drawing/2014/main" val="2355484271"/>
                  </a:ext>
                </a:extLst>
              </a:tr>
              <a:tr h="843863">
                <a:tc>
                  <a:txBody>
                    <a:bodyPr/>
                    <a:lstStyle/>
                    <a:p>
                      <a:pPr marL="0" marR="42545" algn="r">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a:t>
                      </a:r>
                      <a:r>
                        <a:rPr lang="en-US" sz="1800">
                          <a:effectLst/>
                          <a:latin typeface="Times New Roman" panose="02020603050405020304" pitchFamily="18" charset="0"/>
                          <a:ea typeface="Arial" panose="020B0604020202020204" pitchFamily="34" charset="0"/>
                          <a:cs typeface="Times New Roman" panose="02020603050405020304" pitchFamily="18" charset="0"/>
                        </a:rPr>
                        <a:t> </a:t>
                      </a:r>
                      <a:endParaRPr lang="en-US" sz="1800">
                        <a:effectLst/>
                        <a:latin typeface="Times New Roman" panose="02020603050405020304" pitchFamily="18" charset="0"/>
                        <a:ea typeface="MS Mincho"/>
                        <a:cs typeface="Times New Roman" panose="02020603050405020304" pitchFamily="18" charset="0"/>
                      </a:endParaRPr>
                    </a:p>
                  </a:txBody>
                  <a:tcPr marL="0" marR="0" marT="5080" marB="0"/>
                </a:tc>
                <a:tc>
                  <a:txBody>
                    <a:bodyPr/>
                    <a:lstStyle/>
                    <a:p>
                      <a:pPr marL="685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Processor: </a:t>
                      </a:r>
                    </a:p>
                  </a:txBody>
                  <a:tcPr marL="0" marR="0" marT="5080" marB="0"/>
                </a:tc>
                <a:tc>
                  <a:txBody>
                    <a:bodyPr/>
                    <a:lstStyle/>
                    <a:p>
                      <a:pPr marL="6858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A microcontroller with sufficient memory to process multiple sensor inputs </a:t>
                      </a:r>
                    </a:p>
                  </a:txBody>
                  <a:tcPr marL="0" marR="0" marT="5080" marB="0"/>
                </a:tc>
                <a:extLst>
                  <a:ext uri="{0D108BD9-81ED-4DB2-BD59-A6C34878D82A}">
                    <a16:rowId xmlns:a16="http://schemas.microsoft.com/office/drawing/2014/main" val="3574818266"/>
                  </a:ext>
                </a:extLst>
              </a:tr>
              <a:tr h="1289740">
                <a:tc>
                  <a:txBody>
                    <a:bodyPr/>
                    <a:lstStyle/>
                    <a:p>
                      <a:pPr marL="0" marR="0" algn="r">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ii.</a:t>
                      </a:r>
                    </a:p>
                  </a:txBody>
                  <a:tcPr marL="0" marR="0" marT="5080"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1800" dirty="0">
                          <a:effectLst/>
                          <a:latin typeface="Times New Roman" panose="02020603050405020304" pitchFamily="18" charset="0"/>
                          <a:ea typeface="MS Mincho"/>
                          <a:cs typeface="Times New Roman" panose="02020603050405020304" pitchFamily="18" charset="0"/>
                        </a:rPr>
                        <a:t>Data Processing </a:t>
                      </a:r>
                    </a:p>
                  </a:txBody>
                  <a:tcPr marL="0" marR="0" marT="5080" marB="0"/>
                </a:tc>
                <a:tc>
                  <a:txBody>
                    <a:bodyPr/>
                    <a:lstStyle/>
                    <a:p>
                      <a:pPr marL="68580" marR="5461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Embedded algorithms to analyze sensor data, detect anomalies, and execute commands based on user input (</a:t>
                      </a:r>
                      <a:r>
                        <a:rPr lang="en-US" sz="1800" dirty="0" smtClean="0">
                          <a:effectLst/>
                          <a:latin typeface="Times New Roman" panose="02020603050405020304" pitchFamily="18" charset="0"/>
                          <a:ea typeface="MS Mincho"/>
                          <a:cs typeface="Times New Roman" panose="02020603050405020304" pitchFamily="18" charset="0"/>
                        </a:rPr>
                        <a:t>hand </a:t>
                      </a:r>
                      <a:r>
                        <a:rPr lang="en-US" sz="1800" dirty="0">
                          <a:effectLst/>
                          <a:latin typeface="Times New Roman" panose="02020603050405020304" pitchFamily="18" charset="0"/>
                          <a:ea typeface="MS Mincho"/>
                          <a:cs typeface="Times New Roman" panose="02020603050405020304" pitchFamily="18" charset="0"/>
                        </a:rPr>
                        <a:t>gestures). </a:t>
                      </a:r>
                    </a:p>
                  </a:txBody>
                  <a:tcPr marL="0" marR="0" marT="5080" marB="0"/>
                </a:tc>
                <a:extLst>
                  <a:ext uri="{0D108BD9-81ED-4DB2-BD59-A6C34878D82A}">
                    <a16:rowId xmlns:a16="http://schemas.microsoft.com/office/drawing/2014/main" val="224177699"/>
                  </a:ext>
                </a:extLst>
              </a:tr>
              <a:tr h="401840">
                <a:tc>
                  <a:txBody>
                    <a:bodyPr/>
                    <a:lstStyle/>
                    <a:p>
                      <a:pPr marL="0" marR="12700" algn="r">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iii</a:t>
                      </a:r>
                    </a:p>
                  </a:txBody>
                  <a:tcPr marL="0" marR="0" marT="5080"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 Low Power Consumption </a:t>
                      </a:r>
                    </a:p>
                  </a:txBody>
                  <a:tcPr marL="0" marR="0" marT="5080" marB="0"/>
                </a:tc>
                <a:tc>
                  <a:txBody>
                    <a:bodyPr/>
                    <a:lstStyle/>
                    <a:p>
                      <a:pPr marL="6858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Essential for prolonged operation. </a:t>
                      </a:r>
                    </a:p>
                  </a:txBody>
                  <a:tcPr marL="0" marR="0" marT="5080" marB="0"/>
                </a:tc>
                <a:extLst>
                  <a:ext uri="{0D108BD9-81ED-4DB2-BD59-A6C34878D82A}">
                    <a16:rowId xmlns:a16="http://schemas.microsoft.com/office/drawing/2014/main" val="3208543270"/>
                  </a:ext>
                </a:extLst>
              </a:tr>
              <a:tr h="843863">
                <a:tc>
                  <a:txBody>
                    <a:bodyPr/>
                    <a:lstStyle/>
                    <a:p>
                      <a:pPr marL="0" marR="0" algn="r">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iv.</a:t>
                      </a:r>
                    </a:p>
                  </a:txBody>
                  <a:tcPr marL="0" marR="0" marT="5080" marB="0"/>
                </a:tc>
                <a:tc>
                  <a:txBody>
                    <a:bodyPr/>
                    <a:lstStyle/>
                    <a:p>
                      <a:pPr marL="685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Peripheral Support </a:t>
                      </a:r>
                    </a:p>
                  </a:txBody>
                  <a:tcPr marL="0" marR="0" marT="5080" marB="0"/>
                </a:tc>
                <a:tc>
                  <a:txBody>
                    <a:bodyPr/>
                    <a:lstStyle/>
                    <a:p>
                      <a:pPr marL="685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Support for I2C, UART, SPI, and analog-to-digital conversion for sensor integration. </a:t>
                      </a:r>
                    </a:p>
                  </a:txBody>
                  <a:tcPr marL="0" marR="0" marT="5080" marB="0"/>
                </a:tc>
                <a:extLst>
                  <a:ext uri="{0D108BD9-81ED-4DB2-BD59-A6C34878D82A}">
                    <a16:rowId xmlns:a16="http://schemas.microsoft.com/office/drawing/2014/main" val="912148187"/>
                  </a:ext>
                </a:extLst>
              </a:tr>
              <a:tr h="843863">
                <a:tc>
                  <a:txBody>
                    <a:bodyPr/>
                    <a:lstStyle/>
                    <a:p>
                      <a:pPr marL="0" marR="26035" algn="r">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v.</a:t>
                      </a:r>
                      <a:r>
                        <a:rPr lang="en-US" sz="1800">
                          <a:effectLst/>
                          <a:latin typeface="Times New Roman" panose="02020603050405020304" pitchFamily="18" charset="0"/>
                          <a:ea typeface="Arial" panose="020B0604020202020204" pitchFamily="34" charset="0"/>
                          <a:cs typeface="Times New Roman" panose="02020603050405020304" pitchFamily="18" charset="0"/>
                        </a:rPr>
                        <a:t> </a:t>
                      </a:r>
                      <a:endParaRPr lang="en-US" sz="1800">
                        <a:effectLst/>
                        <a:latin typeface="Times New Roman" panose="02020603050405020304" pitchFamily="18" charset="0"/>
                        <a:ea typeface="MS Mincho"/>
                        <a:cs typeface="Times New Roman" panose="02020603050405020304" pitchFamily="18" charset="0"/>
                      </a:endParaRPr>
                    </a:p>
                  </a:txBody>
                  <a:tcPr marL="0" marR="0" marT="5080" marB="0"/>
                </a:tc>
                <a:tc>
                  <a:txBody>
                    <a:bodyPr/>
                    <a:lstStyle/>
                    <a:p>
                      <a:pPr marL="685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Real-Time Operation: </a:t>
                      </a:r>
                    </a:p>
                  </a:txBody>
                  <a:tcPr marL="0" marR="0" marT="5080" marB="0"/>
                </a:tc>
                <a:tc>
                  <a:txBody>
                    <a:bodyPr/>
                    <a:lstStyle/>
                    <a:p>
                      <a:pPr marL="6858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Capability to perform real-time health parameter monitoring and alert generation. </a:t>
                      </a:r>
                    </a:p>
                  </a:txBody>
                  <a:tcPr marL="0" marR="0" marT="5080" marB="0"/>
                </a:tc>
                <a:extLst>
                  <a:ext uri="{0D108BD9-81ED-4DB2-BD59-A6C34878D82A}">
                    <a16:rowId xmlns:a16="http://schemas.microsoft.com/office/drawing/2014/main" val="2518596758"/>
                  </a:ext>
                </a:extLst>
              </a:tr>
            </a:tbl>
          </a:graphicData>
        </a:graphic>
      </p:graphicFrame>
    </p:spTree>
    <p:extLst>
      <p:ext uri="{BB962C8B-B14F-4D97-AF65-F5344CB8AC3E}">
        <p14:creationId xmlns:p14="http://schemas.microsoft.com/office/powerpoint/2010/main" val="25404800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016" y="-199311"/>
            <a:ext cx="7886700" cy="881798"/>
          </a:xfrm>
        </p:spPr>
        <p:txBody>
          <a:bodyPr>
            <a:normAutofit/>
          </a:bodyPr>
          <a:lstStyle/>
          <a:p>
            <a:r>
              <a:rPr lang="en-US" sz="3200" dirty="0">
                <a:latin typeface="Times New Roman" panose="02020603050405020304" pitchFamily="18" charset="0"/>
                <a:cs typeface="Times New Roman" panose="02020603050405020304" pitchFamily="18" charset="0"/>
              </a:rPr>
              <a:t>Communication Unit Requirements</a:t>
            </a:r>
            <a:r>
              <a:rPr lang="en-US" sz="2800" dirty="0">
                <a:latin typeface="Times New Roman" panose="02020603050405020304" pitchFamily="18" charset="0"/>
                <a:cs typeface="Times New Roman" panose="02020603050405020304" pitchFamily="18" charset="0"/>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21569445"/>
              </p:ext>
            </p:extLst>
          </p:nvPr>
        </p:nvGraphicFramePr>
        <p:xfrm>
          <a:off x="628650" y="682488"/>
          <a:ext cx="7886700" cy="4962937"/>
        </p:xfrm>
        <a:graphic>
          <a:graphicData uri="http://schemas.openxmlformats.org/drawingml/2006/table">
            <a:tbl>
              <a:tblPr firstRow="1" bandRow="1">
                <a:tableStyleId>{5940675A-B579-460E-94D1-54222C63F5DA}</a:tableStyleId>
              </a:tblPr>
              <a:tblGrid>
                <a:gridCol w="676689">
                  <a:extLst>
                    <a:ext uri="{9D8B030D-6E8A-4147-A177-3AD203B41FA5}">
                      <a16:colId xmlns:a16="http://schemas.microsoft.com/office/drawing/2014/main" val="4012843521"/>
                    </a:ext>
                  </a:extLst>
                </a:gridCol>
                <a:gridCol w="3193774">
                  <a:extLst>
                    <a:ext uri="{9D8B030D-6E8A-4147-A177-3AD203B41FA5}">
                      <a16:colId xmlns:a16="http://schemas.microsoft.com/office/drawing/2014/main" val="4293460415"/>
                    </a:ext>
                  </a:extLst>
                </a:gridCol>
                <a:gridCol w="4016237">
                  <a:extLst>
                    <a:ext uri="{9D8B030D-6E8A-4147-A177-3AD203B41FA5}">
                      <a16:colId xmlns:a16="http://schemas.microsoft.com/office/drawing/2014/main" val="4273300857"/>
                    </a:ext>
                  </a:extLst>
                </a:gridCol>
              </a:tblGrid>
              <a:tr h="252248">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S/N </a:t>
                      </a:r>
                    </a:p>
                  </a:txBody>
                  <a:tcPr marL="68580" marR="30480" marT="5715" marB="0"/>
                </a:tc>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Components </a:t>
                      </a:r>
                    </a:p>
                  </a:txBody>
                  <a:tcPr marL="68580" marR="30480" marT="5715" marB="0"/>
                </a:tc>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requirements </a:t>
                      </a:r>
                    </a:p>
                  </a:txBody>
                  <a:tcPr marL="68580" marR="30480" marT="5715" marB="0"/>
                </a:tc>
                <a:extLst>
                  <a:ext uri="{0D108BD9-81ED-4DB2-BD59-A6C34878D82A}">
                    <a16:rowId xmlns:a16="http://schemas.microsoft.com/office/drawing/2014/main" val="1689016486"/>
                  </a:ext>
                </a:extLst>
              </a:tr>
              <a:tr h="1667555">
                <a:tc>
                  <a:txBody>
                    <a:bodyPr/>
                    <a:lstStyle/>
                    <a:p>
                      <a:pPr marL="0" marR="0">
                        <a:lnSpc>
                          <a:spcPct val="150000"/>
                        </a:lnSpc>
                        <a:spcBef>
                          <a:spcPts val="0"/>
                        </a:spcBef>
                        <a:spcAft>
                          <a:spcPts val="0"/>
                        </a:spcAft>
                      </a:pPr>
                      <a:r>
                        <a:rPr lang="en-US" sz="1200" b="1"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Reliable  Data </a:t>
                      </a:r>
                    </a:p>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Transmission: </a:t>
                      </a:r>
                    </a:p>
                  </a:txBody>
                  <a:tcPr marL="68580" marR="30480" marT="5715" marB="0"/>
                </a:tc>
                <a:tc>
                  <a:txBody>
                    <a:bodyPr/>
                    <a:lstStyle/>
                    <a:p>
                      <a:pPr marL="342900" marR="39370" lvl="0" indent="-342900" algn="just" fontAlgn="base">
                        <a:lnSpc>
                          <a:spcPct val="150000"/>
                        </a:lnSpc>
                        <a:spcBef>
                          <a:spcPts val="0"/>
                        </a:spcBef>
                        <a:spcAft>
                          <a:spcPts val="11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communication system should ensure stable and consistent transmission of health data and alerts without interruptions. </a:t>
                      </a:r>
                    </a:p>
                    <a:p>
                      <a:pPr marL="342900" marR="39370" lvl="0" indent="-342900" algn="just" fontAlgn="base">
                        <a:lnSpc>
                          <a:spcPct val="150000"/>
                        </a:lnSpc>
                        <a:spcBef>
                          <a:spcPts val="0"/>
                        </a:spcBef>
                        <a:spcAft>
                          <a:spcPts val="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It should support both short-range and long-range communication, depending on the caregiver's proximity and the system's location. </a:t>
                      </a:r>
                    </a:p>
                  </a:txBody>
                  <a:tcPr marL="68580" marR="30480" marT="5715" marB="0"/>
                </a:tc>
                <a:extLst>
                  <a:ext uri="{0D108BD9-81ED-4DB2-BD59-A6C34878D82A}">
                    <a16:rowId xmlns:a16="http://schemas.microsoft.com/office/drawing/2014/main" val="3605324138"/>
                  </a:ext>
                </a:extLst>
              </a:tr>
              <a:tr h="1948388">
                <a:tc>
                  <a:txBody>
                    <a:bodyPr/>
                    <a:lstStyle/>
                    <a:p>
                      <a:pPr marL="0" marR="0">
                        <a:lnSpc>
                          <a:spcPct val="150000"/>
                        </a:lnSpc>
                        <a:spcBef>
                          <a:spcPts val="0"/>
                        </a:spcBef>
                        <a:spcAft>
                          <a:spcPts val="0"/>
                        </a:spcAft>
                      </a:pPr>
                      <a:r>
                        <a:rPr lang="en-US" sz="1200" b="1">
                          <a:effectLst/>
                          <a:latin typeface="Times New Roman" panose="02020603050405020304" pitchFamily="18" charset="0"/>
                          <a:ea typeface="Times New Roman" panose="02020603050405020304" pitchFamily="18" charset="0"/>
                          <a:cs typeface="Times New Roman" panose="02020603050405020304" pitchFamily="18" charset="0"/>
                        </a:rPr>
                        <a:t>ii. </a:t>
                      </a:r>
                      <a:endParaRPr lang="en-US" sz="120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Real-Time Alerts:</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342900" marR="19685" lvl="0" indent="-342900" algn="just" fontAlgn="base">
                        <a:lnSpc>
                          <a:spcPct val="150000"/>
                        </a:lnSpc>
                        <a:spcBef>
                          <a:spcPts val="0"/>
                        </a:spcBef>
                        <a:spcAft>
                          <a:spcPts val="95"/>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system must provide real-time notifications for emergency situations such as abnormal health parameters or specific user commands such as head tilt gestures. </a:t>
                      </a:r>
                    </a:p>
                    <a:p>
                      <a:pPr marL="342900" marR="19685" lvl="0" indent="-342900" algn="just" fontAlgn="base">
                        <a:lnSpc>
                          <a:spcPct val="150000"/>
                        </a:lnSpc>
                        <a:spcBef>
                          <a:spcPts val="0"/>
                        </a:spcBef>
                        <a:spcAft>
                          <a:spcPts val="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Notifications should be sent promptly to the caregiver or healthcare provider to avoid delays in assistance.</a:t>
                      </a:r>
                      <a:r>
                        <a:rPr lang="en-US" sz="12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txBody>
                  <a:tcPr marL="68580" marR="30480" marT="5715" marB="0"/>
                </a:tc>
                <a:extLst>
                  <a:ext uri="{0D108BD9-81ED-4DB2-BD59-A6C34878D82A}">
                    <a16:rowId xmlns:a16="http://schemas.microsoft.com/office/drawing/2014/main" val="1438966576"/>
                  </a:ext>
                </a:extLst>
              </a:tr>
              <a:tr h="1094746">
                <a:tc>
                  <a:txBody>
                    <a:bodyPr/>
                    <a:lstStyle/>
                    <a:p>
                      <a:pPr marL="0" marR="0">
                        <a:lnSpc>
                          <a:spcPct val="150000"/>
                        </a:lnSpc>
                        <a:spcBef>
                          <a:spcPts val="0"/>
                        </a:spcBef>
                        <a:spcAft>
                          <a:spcPts val="0"/>
                        </a:spcAft>
                      </a:pPr>
                      <a:r>
                        <a:rPr lang="en-US" sz="1200" b="1">
                          <a:effectLst/>
                          <a:latin typeface="Times New Roman" panose="02020603050405020304" pitchFamily="18" charset="0"/>
                          <a:ea typeface="Times New Roman" panose="02020603050405020304" pitchFamily="18" charset="0"/>
                          <a:cs typeface="Times New Roman" panose="02020603050405020304" pitchFamily="18" charset="0"/>
                        </a:rPr>
                        <a:t>iii. </a:t>
                      </a:r>
                      <a:endParaRPr lang="en-US" sz="120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0">
                        <a:lnSpc>
                          <a:spcPct val="150000"/>
                        </a:lnSpc>
                        <a:spcBef>
                          <a:spcPts val="0"/>
                        </a:spcBef>
                        <a:spcAft>
                          <a:spcPts val="560"/>
                        </a:spcAft>
                      </a:pPr>
                      <a:r>
                        <a:rPr lang="en-US" sz="1200">
                          <a:effectLst/>
                          <a:latin typeface="Times New Roman" panose="02020603050405020304" pitchFamily="18" charset="0"/>
                          <a:ea typeface="MS Mincho"/>
                          <a:cs typeface="Times New Roman" panose="02020603050405020304" pitchFamily="18" charset="0"/>
                        </a:rPr>
                        <a:t>Dual </a:t>
                      </a:r>
                    </a:p>
                    <a:p>
                      <a:pPr marL="0" marR="0">
                        <a:lnSpc>
                          <a:spcPct val="150000"/>
                        </a:lnSpc>
                        <a:spcBef>
                          <a:spcPts val="0"/>
                        </a:spcBef>
                        <a:spcAft>
                          <a:spcPts val="0"/>
                        </a:spcAft>
                      </a:pPr>
                      <a:r>
                        <a:rPr lang="en-US" sz="1200">
                          <a:effectLst/>
                          <a:latin typeface="Times New Roman" panose="02020603050405020304" pitchFamily="18" charset="0"/>
                          <a:ea typeface="MS Mincho"/>
                          <a:cs typeface="Times New Roman" panose="02020603050405020304" pitchFamily="18" charset="0"/>
                        </a:rPr>
                        <a:t>Communication Capability:</a:t>
                      </a:r>
                      <a:r>
                        <a:rPr lang="en-US"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40005" algn="just">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The system should support both local communication (e.g., within a household or healthcare facility) and remote communication (e.g., to a caregiver located far away).</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extLst>
                  <a:ext uri="{0D108BD9-81ED-4DB2-BD59-A6C34878D82A}">
                    <a16:rowId xmlns:a16="http://schemas.microsoft.com/office/drawing/2014/main" val="3067884965"/>
                  </a:ext>
                </a:extLst>
              </a:tr>
            </a:tbl>
          </a:graphicData>
        </a:graphic>
      </p:graphicFrame>
    </p:spTree>
    <p:extLst>
      <p:ext uri="{BB962C8B-B14F-4D97-AF65-F5344CB8AC3E}">
        <p14:creationId xmlns:p14="http://schemas.microsoft.com/office/powerpoint/2010/main" val="16702003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424" y="-245694"/>
            <a:ext cx="7886700" cy="245694"/>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8384981"/>
              </p:ext>
            </p:extLst>
          </p:nvPr>
        </p:nvGraphicFramePr>
        <p:xfrm>
          <a:off x="323850" y="424071"/>
          <a:ext cx="7886700" cy="5168346"/>
        </p:xfrm>
        <a:graphic>
          <a:graphicData uri="http://schemas.openxmlformats.org/drawingml/2006/table">
            <a:tbl>
              <a:tblPr firstRow="1" bandRow="1">
                <a:tableStyleId>{5940675A-B579-460E-94D1-54222C63F5DA}</a:tableStyleId>
              </a:tblPr>
              <a:tblGrid>
                <a:gridCol w="471280">
                  <a:extLst>
                    <a:ext uri="{9D8B030D-6E8A-4147-A177-3AD203B41FA5}">
                      <a16:colId xmlns:a16="http://schemas.microsoft.com/office/drawing/2014/main" val="744484864"/>
                    </a:ext>
                  </a:extLst>
                </a:gridCol>
                <a:gridCol w="2723322">
                  <a:extLst>
                    <a:ext uri="{9D8B030D-6E8A-4147-A177-3AD203B41FA5}">
                      <a16:colId xmlns:a16="http://schemas.microsoft.com/office/drawing/2014/main" val="3550439097"/>
                    </a:ext>
                  </a:extLst>
                </a:gridCol>
                <a:gridCol w="4692098">
                  <a:extLst>
                    <a:ext uri="{9D8B030D-6E8A-4147-A177-3AD203B41FA5}">
                      <a16:colId xmlns:a16="http://schemas.microsoft.com/office/drawing/2014/main" val="333312415"/>
                    </a:ext>
                  </a:extLst>
                </a:gridCol>
              </a:tblGrid>
              <a:tr h="1726552">
                <a:tc>
                  <a:txBody>
                    <a:bodyPr/>
                    <a:lstStyle/>
                    <a:p>
                      <a:pPr marL="0" marR="0">
                        <a:lnSpc>
                          <a:spcPct val="15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iv.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Data Security:</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342900" marR="0" lvl="0" indent="-342900" algn="just" fontAlgn="base">
                        <a:lnSpc>
                          <a:spcPct val="150000"/>
                        </a:lnSpc>
                        <a:spcBef>
                          <a:spcPts val="0"/>
                        </a:spcBef>
                        <a:spcAft>
                          <a:spcPts val="9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Security mechanisms should be in place to protect sensitive health data during transmission. </a:t>
                      </a:r>
                      <a:endParaRPr lang="en-US" sz="12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marR="0" lvl="0" indent="-342900" algn="just" fontAlgn="base">
                        <a:lnSpc>
                          <a:spcPct val="150000"/>
                        </a:lnSpc>
                        <a:spcBef>
                          <a:spcPts val="0"/>
                        </a:spcBef>
                        <a:spcAft>
                          <a:spcPts val="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Encryption and authentication measures should ensure data integrity and prevent unauthorized access.</a:t>
                      </a:r>
                      <a:r>
                        <a:rPr lang="en-US" sz="1200" b="1" u="none" strike="noStrike" dirty="0">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 </a:t>
                      </a:r>
                      <a:endParaRPr lang="en-US" sz="12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30480" marT="5715" marB="0"/>
                </a:tc>
                <a:extLst>
                  <a:ext uri="{0D108BD9-81ED-4DB2-BD59-A6C34878D82A}">
                    <a16:rowId xmlns:a16="http://schemas.microsoft.com/office/drawing/2014/main" val="4067046929"/>
                  </a:ext>
                </a:extLst>
              </a:tr>
              <a:tr h="1226627">
                <a:tc>
                  <a:txBody>
                    <a:bodyPr/>
                    <a:lstStyle/>
                    <a:p>
                      <a:pPr marL="0" marR="0">
                        <a:lnSpc>
                          <a:spcPct val="15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v.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0">
                        <a:lnSpc>
                          <a:spcPct val="150000"/>
                        </a:lnSpc>
                        <a:spcBef>
                          <a:spcPts val="0"/>
                        </a:spcBef>
                        <a:spcAft>
                          <a:spcPts val="595"/>
                        </a:spcAft>
                        <a:tabLst>
                          <a:tab pos="1213485" algn="r"/>
                        </a:tabLst>
                      </a:pPr>
                      <a:r>
                        <a:rPr lang="en-US" sz="1200">
                          <a:effectLst/>
                          <a:latin typeface="Times New Roman" panose="02020603050405020304" pitchFamily="18" charset="0"/>
                          <a:ea typeface="MS Mincho"/>
                          <a:cs typeface="Times New Roman" panose="02020603050405020304" pitchFamily="18" charset="0"/>
                        </a:rPr>
                        <a:t>Low 	Power </a:t>
                      </a:r>
                    </a:p>
                    <a:p>
                      <a:pPr marL="0" marR="0">
                        <a:lnSpc>
                          <a:spcPct val="150000"/>
                        </a:lnSpc>
                        <a:spcBef>
                          <a:spcPts val="0"/>
                        </a:spcBef>
                        <a:spcAft>
                          <a:spcPts val="0"/>
                        </a:spcAft>
                      </a:pPr>
                      <a:r>
                        <a:rPr lang="en-US" sz="1200">
                          <a:effectLst/>
                          <a:latin typeface="Times New Roman" panose="02020603050405020304" pitchFamily="18" charset="0"/>
                          <a:ea typeface="MS Mincho"/>
                          <a:cs typeface="Times New Roman" panose="02020603050405020304" pitchFamily="18" charset="0"/>
                        </a:rPr>
                        <a:t>Consumption:</a:t>
                      </a:r>
                      <a:r>
                        <a:rPr lang="en-US"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36830" algn="just">
                        <a:lnSpc>
                          <a:spcPct val="150000"/>
                        </a:lnSpc>
                        <a:spcBef>
                          <a:spcPts val="0"/>
                        </a:spcBef>
                        <a:spcAft>
                          <a:spcPts val="0"/>
                        </a:spcAft>
                      </a:pPr>
                      <a:r>
                        <a:rPr lang="en-US" sz="1200">
                          <a:effectLst/>
                          <a:latin typeface="Times New Roman" panose="02020603050405020304" pitchFamily="18" charset="0"/>
                          <a:ea typeface="MS Mincho"/>
                          <a:cs typeface="Times New Roman" panose="02020603050405020304" pitchFamily="18" charset="0"/>
                        </a:rPr>
                        <a:t>The communication system should be energy-efficient to operate seamlessly within a solar-powered setup, conserving battery life and ensuring prolonged usage.</a:t>
                      </a:r>
                      <a:r>
                        <a:rPr lang="en-US"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MS Mincho"/>
                        <a:cs typeface="Times New Roman" panose="02020603050405020304" pitchFamily="18" charset="0"/>
                      </a:endParaRPr>
                    </a:p>
                  </a:txBody>
                  <a:tcPr marL="68580" marR="30480" marT="5715" marB="0"/>
                </a:tc>
                <a:extLst>
                  <a:ext uri="{0D108BD9-81ED-4DB2-BD59-A6C34878D82A}">
                    <a16:rowId xmlns:a16="http://schemas.microsoft.com/office/drawing/2014/main" val="1664509863"/>
                  </a:ext>
                </a:extLst>
              </a:tr>
              <a:tr h="2215167">
                <a:tc>
                  <a:txBody>
                    <a:bodyPr/>
                    <a:lstStyle/>
                    <a:p>
                      <a:pPr marL="0" marR="0">
                        <a:lnSpc>
                          <a:spcPct val="150000"/>
                        </a:lnSpc>
                        <a:spcBef>
                          <a:spcPts val="0"/>
                        </a:spcBef>
                        <a:spcAft>
                          <a:spcPts val="0"/>
                        </a:spcAft>
                      </a:pPr>
                      <a:r>
                        <a:rPr lang="en-US" sz="1200" b="1">
                          <a:effectLst/>
                          <a:latin typeface="Times New Roman" panose="02020603050405020304" pitchFamily="18" charset="0"/>
                          <a:ea typeface="Times New Roman" panose="02020603050405020304" pitchFamily="18" charset="0"/>
                          <a:cs typeface="Times New Roman" panose="02020603050405020304" pitchFamily="18" charset="0"/>
                        </a:rPr>
                        <a:t>vi. </a:t>
                      </a:r>
                      <a:endParaRPr lang="en-US" sz="120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0" marR="0">
                        <a:lnSpc>
                          <a:spcPct val="150000"/>
                        </a:lnSpc>
                        <a:spcBef>
                          <a:spcPts val="0"/>
                        </a:spcBef>
                        <a:spcAft>
                          <a:spcPts val="0"/>
                        </a:spcAft>
                      </a:pPr>
                      <a:r>
                        <a:rPr lang="en-US" sz="1200" dirty="0">
                          <a:effectLst/>
                          <a:latin typeface="Times New Roman" panose="02020603050405020304" pitchFamily="18" charset="0"/>
                          <a:ea typeface="MS Mincho"/>
                          <a:cs typeface="Times New Roman" panose="02020603050405020304" pitchFamily="18" charset="0"/>
                        </a:rPr>
                        <a:t>Compatibility with Other Units:</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marL="342900" marR="20320" lvl="0" indent="-342900" algn="just" fontAlgn="base">
                        <a:lnSpc>
                          <a:spcPct val="150000"/>
                        </a:lnSpc>
                        <a:spcBef>
                          <a:spcPts val="0"/>
                        </a:spcBef>
                        <a:spcAft>
                          <a:spcPts val="9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The communication system should integrate smoothly with the control unit and the user interface to send data and alerts efficiently. </a:t>
                      </a:r>
                      <a:endParaRPr lang="en-US" sz="12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marR="20320" lvl="0" indent="-342900" algn="just" fontAlgn="base">
                        <a:lnSpc>
                          <a:spcPct val="150000"/>
                        </a:lnSpc>
                        <a:spcBef>
                          <a:spcPts val="0"/>
                        </a:spcBef>
                        <a:spcAft>
                          <a:spcPts val="0"/>
                        </a:spcAft>
                        <a:buClr>
                          <a:srgbClr val="000000"/>
                        </a:buClr>
                        <a:buSzPts val="1200"/>
                        <a:buFont typeface="Arial" panose="020B0604020202020204" pitchFamily="34" charset="0"/>
                        <a:buChar char="•"/>
                      </a:pPr>
                      <a:r>
                        <a:rPr lang="en-US" sz="1200" u="none" strike="noStrike"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It must be compatible with both the database for data storage and the web server for remote data access.</a:t>
                      </a:r>
                      <a:r>
                        <a:rPr lang="en-US" sz="1200" b="1" u="none" strike="noStrike" dirty="0">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 </a:t>
                      </a:r>
                      <a:endParaRPr lang="en-US" sz="12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30480" marT="5715" marB="0"/>
                </a:tc>
                <a:extLst>
                  <a:ext uri="{0D108BD9-81ED-4DB2-BD59-A6C34878D82A}">
                    <a16:rowId xmlns:a16="http://schemas.microsoft.com/office/drawing/2014/main" val="1425371728"/>
                  </a:ext>
                </a:extLst>
              </a:tr>
            </a:tbl>
          </a:graphicData>
        </a:graphic>
      </p:graphicFrame>
    </p:spTree>
    <p:extLst>
      <p:ext uri="{BB962C8B-B14F-4D97-AF65-F5344CB8AC3E}">
        <p14:creationId xmlns:p14="http://schemas.microsoft.com/office/powerpoint/2010/main" val="2758144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881270"/>
          </a:xfrm>
        </p:spPr>
        <p:txBody>
          <a:bodyPr>
            <a:noAutofit/>
          </a:bodyPr>
          <a:lstStyle/>
          <a:p>
            <a:r>
              <a:rPr lang="en-US" sz="3200" dirty="0">
                <a:latin typeface="Times New Roman" panose="02020603050405020304" pitchFamily="18" charset="0"/>
                <a:cs typeface="Times New Roman" panose="02020603050405020304" pitchFamily="18" charset="0"/>
              </a:rPr>
              <a:t>Display Unit Requirements.</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5370906"/>
              </p:ext>
            </p:extLst>
          </p:nvPr>
        </p:nvGraphicFramePr>
        <p:xfrm>
          <a:off x="628650" y="556592"/>
          <a:ext cx="7886700" cy="494306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3457198169"/>
                    </a:ext>
                  </a:extLst>
                </a:gridCol>
                <a:gridCol w="2628900">
                  <a:extLst>
                    <a:ext uri="{9D8B030D-6E8A-4147-A177-3AD203B41FA5}">
                      <a16:colId xmlns:a16="http://schemas.microsoft.com/office/drawing/2014/main" val="633676589"/>
                    </a:ext>
                  </a:extLst>
                </a:gridCol>
                <a:gridCol w="2628900">
                  <a:extLst>
                    <a:ext uri="{9D8B030D-6E8A-4147-A177-3AD203B41FA5}">
                      <a16:colId xmlns:a16="http://schemas.microsoft.com/office/drawing/2014/main" val="611565785"/>
                    </a:ext>
                  </a:extLst>
                </a:gridCol>
              </a:tblGrid>
              <a:tr h="423277">
                <a:tc>
                  <a:txBody>
                    <a:bodyPr/>
                    <a:lstStyle/>
                    <a:p>
                      <a:pPr marL="0" marR="0">
                        <a:lnSpc>
                          <a:spcPct val="150000"/>
                        </a:lnSpc>
                        <a:spcBef>
                          <a:spcPts val="0"/>
                        </a:spcBef>
                        <a:spcAft>
                          <a:spcPts val="0"/>
                        </a:spcAft>
                      </a:pP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S/N </a:t>
                      </a:r>
                      <a:endParaRPr lang="en-US" sz="1600">
                        <a:effectLst/>
                        <a:latin typeface="Times New Roman" panose="02020603050405020304" pitchFamily="18" charset="0"/>
                        <a:ea typeface="MS Mincho"/>
                        <a:cs typeface="Times New Roman" panose="02020603050405020304" pitchFamily="18" charset="0"/>
                      </a:endParaRPr>
                    </a:p>
                  </a:txBody>
                  <a:tcPr marL="68580" marR="32385" marT="5715" marB="0"/>
                </a:tc>
                <a:tc>
                  <a:txBody>
                    <a:bodyPr/>
                    <a:lstStyle/>
                    <a:p>
                      <a:pPr marL="0" marR="0">
                        <a:lnSpc>
                          <a:spcPct val="150000"/>
                        </a:lnSpc>
                        <a:spcBef>
                          <a:spcPts val="0"/>
                        </a:spcBef>
                        <a:spcAft>
                          <a:spcPts val="0"/>
                        </a:spcAft>
                      </a:pPr>
                      <a:r>
                        <a:rPr lang="en-US" sz="1600" dirty="0">
                          <a:effectLst/>
                          <a:latin typeface="Times New Roman" panose="02020603050405020304" pitchFamily="18" charset="0"/>
                          <a:ea typeface="MS Mincho"/>
                          <a:cs typeface="Times New Roman" panose="02020603050405020304" pitchFamily="18" charset="0"/>
                        </a:rPr>
                        <a:t>Components</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32385" marT="5715" marB="0"/>
                </a:tc>
                <a:tc>
                  <a:txBody>
                    <a:bodyPr/>
                    <a:lstStyle/>
                    <a:p>
                      <a:pPr marL="0" marR="0">
                        <a:lnSpc>
                          <a:spcPct val="150000"/>
                        </a:lnSpc>
                        <a:spcBef>
                          <a:spcPts val="0"/>
                        </a:spcBef>
                        <a:spcAft>
                          <a:spcPts val="0"/>
                        </a:spcAft>
                      </a:pPr>
                      <a:r>
                        <a:rPr lang="en-US" sz="1600">
                          <a:effectLst/>
                          <a:latin typeface="Times New Roman" panose="02020603050405020304" pitchFamily="18" charset="0"/>
                          <a:ea typeface="MS Mincho"/>
                          <a:cs typeface="Times New Roman" panose="02020603050405020304" pitchFamily="18" charset="0"/>
                        </a:rPr>
                        <a:t>Requirements</a:t>
                      </a: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32385" marT="5715" marB="0"/>
                </a:tc>
                <a:extLst>
                  <a:ext uri="{0D108BD9-81ED-4DB2-BD59-A6C34878D82A}">
                    <a16:rowId xmlns:a16="http://schemas.microsoft.com/office/drawing/2014/main" val="2433370134"/>
                  </a:ext>
                </a:extLst>
              </a:tr>
              <a:tr h="2893357">
                <a:tc>
                  <a:txBody>
                    <a:bodyPr/>
                    <a:lstStyle/>
                    <a:p>
                      <a:pPr marL="0" marR="0">
                        <a:lnSpc>
                          <a:spcPct val="150000"/>
                        </a:lnSpc>
                        <a:spcBef>
                          <a:spcPts val="0"/>
                        </a:spcBef>
                        <a:spcAft>
                          <a:spcPts val="0"/>
                        </a:spcAft>
                      </a:pPr>
                      <a:r>
                        <a:rPr lang="en-US" sz="1600" b="1"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32385" marT="5715" marB="0"/>
                </a:tc>
                <a:tc>
                  <a:txBody>
                    <a:bodyPr/>
                    <a:lstStyle/>
                    <a:p>
                      <a:pPr marL="0" marR="0">
                        <a:lnSpc>
                          <a:spcPct val="150000"/>
                        </a:lnSpc>
                        <a:spcBef>
                          <a:spcPts val="0"/>
                        </a:spcBef>
                        <a:spcAft>
                          <a:spcPts val="0"/>
                        </a:spcAft>
                      </a:pPr>
                      <a:r>
                        <a:rPr lang="en-US" sz="1600" dirty="0">
                          <a:effectLst/>
                          <a:latin typeface="Times New Roman" panose="02020603050405020304" pitchFamily="18" charset="0"/>
                          <a:ea typeface="MS Mincho"/>
                          <a:cs typeface="Times New Roman" panose="02020603050405020304" pitchFamily="18" charset="0"/>
                        </a:rPr>
                        <a:t>Interface </a:t>
                      </a:r>
                    </a:p>
                  </a:txBody>
                  <a:tcPr marL="68580" marR="32385" marT="5715" marB="0"/>
                </a:tc>
                <a:tc>
                  <a:txBody>
                    <a:bodyPr/>
                    <a:lstStyle/>
                    <a:p>
                      <a:pPr marL="342900" marR="0" lvl="0" indent="-342900" fontAlgn="base">
                        <a:lnSpc>
                          <a:spcPct val="150000"/>
                        </a:lnSpc>
                        <a:spcBef>
                          <a:spcPts val="0"/>
                        </a:spcBef>
                        <a:spcAft>
                          <a:spcPts val="115"/>
                        </a:spcAft>
                        <a:buClr>
                          <a:srgbClr val="000000"/>
                        </a:buClr>
                        <a:buSzPts val="1200"/>
                        <a:buFont typeface="Arial" panose="020B0604020202020204" pitchFamily="34" charset="0"/>
                        <a:buChar char="•"/>
                      </a:pPr>
                      <a:r>
                        <a:rPr lang="en-US" sz="1600" u="none" strike="noStrike">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Clear and small onboard display for local data visualization. </a:t>
                      </a:r>
                    </a:p>
                    <a:p>
                      <a:pPr marL="342900" marR="0" lvl="0" indent="-342900" fontAlgn="base">
                        <a:lnSpc>
                          <a:spcPct val="150000"/>
                        </a:lnSpc>
                        <a:spcBef>
                          <a:spcPts val="0"/>
                        </a:spcBef>
                        <a:spcAft>
                          <a:spcPts val="0"/>
                        </a:spcAft>
                        <a:buClr>
                          <a:srgbClr val="000000"/>
                        </a:buClr>
                        <a:buSzPts val="1200"/>
                        <a:buFont typeface="Arial" panose="020B0604020202020204" pitchFamily="34" charset="0"/>
                        <a:buChar char="•"/>
                      </a:pPr>
                      <a:r>
                        <a:rPr lang="en-US" sz="1600" u="none" strike="noStrike">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User-friendly design for displaying measured health parameters and notification messages. </a:t>
                      </a:r>
                    </a:p>
                  </a:txBody>
                  <a:tcPr marL="68580" marR="32385" marT="5715" marB="0"/>
                </a:tc>
                <a:extLst>
                  <a:ext uri="{0D108BD9-81ED-4DB2-BD59-A6C34878D82A}">
                    <a16:rowId xmlns:a16="http://schemas.microsoft.com/office/drawing/2014/main" val="638954346"/>
                  </a:ext>
                </a:extLst>
              </a:tr>
              <a:tr h="1626426">
                <a:tc>
                  <a:txBody>
                    <a:bodyPr/>
                    <a:lstStyle/>
                    <a:p>
                      <a:pPr marL="0" marR="0">
                        <a:lnSpc>
                          <a:spcPct val="150000"/>
                        </a:lnSpc>
                        <a:spcBef>
                          <a:spcPts val="0"/>
                        </a:spcBef>
                        <a:spcAft>
                          <a:spcPts val="0"/>
                        </a:spcAft>
                      </a:pP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ii. </a:t>
                      </a:r>
                      <a:endParaRPr lang="en-US" sz="1600">
                        <a:effectLst/>
                        <a:latin typeface="Times New Roman" panose="02020603050405020304" pitchFamily="18" charset="0"/>
                        <a:ea typeface="MS Mincho"/>
                        <a:cs typeface="Times New Roman" panose="02020603050405020304" pitchFamily="18" charset="0"/>
                      </a:endParaRPr>
                    </a:p>
                  </a:txBody>
                  <a:tcPr marL="68580" marR="32385" marT="5715" marB="0"/>
                </a:tc>
                <a:tc>
                  <a:txBody>
                    <a:bodyPr/>
                    <a:lstStyle/>
                    <a:p>
                      <a:pPr marL="0" marR="0">
                        <a:lnSpc>
                          <a:spcPct val="150000"/>
                        </a:lnSpc>
                        <a:spcBef>
                          <a:spcPts val="0"/>
                        </a:spcBef>
                        <a:spcAft>
                          <a:spcPts val="0"/>
                        </a:spcAft>
                      </a:pPr>
                      <a:r>
                        <a:rPr lang="en-US" sz="1600">
                          <a:effectLst/>
                          <a:latin typeface="Times New Roman" panose="02020603050405020304" pitchFamily="18" charset="0"/>
                          <a:ea typeface="MS Mincho"/>
                          <a:cs typeface="Times New Roman" panose="02020603050405020304" pitchFamily="18" charset="0"/>
                        </a:rPr>
                        <a:t>Real-Time Data</a:t>
                      </a: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32385" marT="5715" marB="0"/>
                </a:tc>
                <a:tc>
                  <a:txBody>
                    <a:bodyPr/>
                    <a:lstStyle/>
                    <a:p>
                      <a:pPr marL="342900" marR="0" lvl="0" indent="-342900" fontAlgn="base">
                        <a:lnSpc>
                          <a:spcPct val="150000"/>
                        </a:lnSpc>
                        <a:spcBef>
                          <a:spcPts val="0"/>
                        </a:spcBef>
                        <a:spcAft>
                          <a:spcPts val="0"/>
                        </a:spcAft>
                        <a:buClr>
                          <a:srgbClr val="000000"/>
                        </a:buClr>
                        <a:buSzPts val="1200"/>
                        <a:buFont typeface="Arial" panose="020B0604020202020204" pitchFamily="34" charset="0"/>
                        <a:buChar char="•"/>
                      </a:pPr>
                      <a:r>
                        <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Updates every second or as required, ensuring current health status is always visible.</a:t>
                      </a:r>
                      <a:r>
                        <a:rPr lang="en-US" sz="16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u="none" strike="noStrike" dirty="0">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txBody>
                  <a:tcPr marL="68580" marR="32385" marT="5715" marB="0"/>
                </a:tc>
                <a:extLst>
                  <a:ext uri="{0D108BD9-81ED-4DB2-BD59-A6C34878D82A}">
                    <a16:rowId xmlns:a16="http://schemas.microsoft.com/office/drawing/2014/main" val="3818880327"/>
                  </a:ext>
                </a:extLst>
              </a:tr>
            </a:tbl>
          </a:graphicData>
        </a:graphic>
      </p:graphicFrame>
    </p:spTree>
    <p:extLst>
      <p:ext uri="{BB962C8B-B14F-4D97-AF65-F5344CB8AC3E}">
        <p14:creationId xmlns:p14="http://schemas.microsoft.com/office/powerpoint/2010/main" val="39794744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656512"/>
          </a:xfrm>
        </p:spPr>
        <p:txBody>
          <a:bodyPr>
            <a:normAutofit/>
          </a:bodyPr>
          <a:lstStyle/>
          <a:p>
            <a:r>
              <a:rPr lang="en-US" sz="3200" dirty="0">
                <a:latin typeface="Times New Roman" panose="02020603050405020304" pitchFamily="18" charset="0"/>
                <a:cs typeface="Times New Roman" panose="02020603050405020304" pitchFamily="18" charset="0"/>
              </a:rPr>
              <a:t>Database Requirements.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9218385"/>
              </p:ext>
            </p:extLst>
          </p:nvPr>
        </p:nvGraphicFramePr>
        <p:xfrm>
          <a:off x="628650" y="1086679"/>
          <a:ext cx="7886700" cy="3966144"/>
        </p:xfrm>
        <a:graphic>
          <a:graphicData uri="http://schemas.openxmlformats.org/drawingml/2006/table">
            <a:tbl>
              <a:tblPr firstRow="1" bandRow="1">
                <a:tableStyleId>{5940675A-B579-460E-94D1-54222C63F5DA}</a:tableStyleId>
              </a:tblPr>
              <a:tblGrid>
                <a:gridCol w="471280">
                  <a:extLst>
                    <a:ext uri="{9D8B030D-6E8A-4147-A177-3AD203B41FA5}">
                      <a16:colId xmlns:a16="http://schemas.microsoft.com/office/drawing/2014/main" val="4274243402"/>
                    </a:ext>
                  </a:extLst>
                </a:gridCol>
                <a:gridCol w="2875722">
                  <a:extLst>
                    <a:ext uri="{9D8B030D-6E8A-4147-A177-3AD203B41FA5}">
                      <a16:colId xmlns:a16="http://schemas.microsoft.com/office/drawing/2014/main" val="1847787669"/>
                    </a:ext>
                  </a:extLst>
                </a:gridCol>
                <a:gridCol w="4539698">
                  <a:extLst>
                    <a:ext uri="{9D8B030D-6E8A-4147-A177-3AD203B41FA5}">
                      <a16:colId xmlns:a16="http://schemas.microsoft.com/office/drawing/2014/main" val="2984004700"/>
                    </a:ext>
                  </a:extLst>
                </a:gridCol>
              </a:tblGrid>
              <a:tr h="416423">
                <a:tc>
                  <a:txBody>
                    <a:bodyPr/>
                    <a:lstStyle/>
                    <a:p>
                      <a:pPr marL="1270" marR="0">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S/N </a:t>
                      </a:r>
                      <a:endParaRPr lang="en-US" sz="1800">
                        <a:effectLst/>
                        <a:latin typeface="Times New Roman" panose="02020603050405020304" pitchFamily="18" charset="0"/>
                        <a:ea typeface="MS Mincho"/>
                        <a:cs typeface="Times New Roman" panose="02020603050405020304" pitchFamily="18" charset="0"/>
                      </a:endParaRPr>
                    </a:p>
                  </a:txBody>
                  <a:tcPr marL="67310" marR="31750" marT="5715" marB="0"/>
                </a:tc>
                <a:tc>
                  <a:txBody>
                    <a:bodyPr/>
                    <a:lstStyle/>
                    <a:p>
                      <a:pPr marL="0" marR="0">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Components </a:t>
                      </a:r>
                      <a:endParaRPr lang="en-US" sz="1800">
                        <a:effectLst/>
                        <a:latin typeface="Times New Roman" panose="02020603050405020304" pitchFamily="18" charset="0"/>
                        <a:ea typeface="MS Mincho"/>
                        <a:cs typeface="Times New Roman" panose="02020603050405020304" pitchFamily="18" charset="0"/>
                      </a:endParaRPr>
                    </a:p>
                  </a:txBody>
                  <a:tcPr marL="67310" marR="31750" marT="5715" marB="0"/>
                </a:tc>
                <a:tc>
                  <a:txBody>
                    <a:bodyPr/>
                    <a:lstStyle/>
                    <a:p>
                      <a:pPr marL="1270" marR="0">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Requirements </a:t>
                      </a:r>
                      <a:endParaRPr lang="en-US" sz="1800">
                        <a:effectLst/>
                        <a:latin typeface="Times New Roman" panose="02020603050405020304" pitchFamily="18" charset="0"/>
                        <a:ea typeface="MS Mincho"/>
                        <a:cs typeface="Times New Roman" panose="02020603050405020304" pitchFamily="18" charset="0"/>
                      </a:endParaRPr>
                    </a:p>
                  </a:txBody>
                  <a:tcPr marL="67310" marR="31750" marT="5715" marB="0"/>
                </a:tc>
                <a:extLst>
                  <a:ext uri="{0D108BD9-81ED-4DB2-BD59-A6C34878D82A}">
                    <a16:rowId xmlns:a16="http://schemas.microsoft.com/office/drawing/2014/main" val="2891631636"/>
                  </a:ext>
                </a:extLst>
              </a:tr>
              <a:tr h="1337260">
                <a:tc>
                  <a:txBody>
                    <a:bodyPr/>
                    <a:lstStyle/>
                    <a:p>
                      <a:pPr marL="127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 </a:t>
                      </a:r>
                    </a:p>
                  </a:txBody>
                  <a:tcPr marL="67310" marR="3175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Data structure  </a:t>
                      </a:r>
                    </a:p>
                  </a:txBody>
                  <a:tcPr marL="67310" marR="31750" marT="5715" marB="0"/>
                </a:tc>
                <a:tc>
                  <a:txBody>
                    <a:bodyPr/>
                    <a:lstStyle/>
                    <a:p>
                      <a:pPr marL="1270" marR="3937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It must contain tables for users, health data and messages and provide relationship between user roles. </a:t>
                      </a:r>
                    </a:p>
                  </a:txBody>
                  <a:tcPr marL="67310" marR="31750" marT="5715" marB="0"/>
                </a:tc>
                <a:extLst>
                  <a:ext uri="{0D108BD9-81ED-4DB2-BD59-A6C34878D82A}">
                    <a16:rowId xmlns:a16="http://schemas.microsoft.com/office/drawing/2014/main" val="753450105"/>
                  </a:ext>
                </a:extLst>
              </a:tr>
              <a:tr h="875201">
                <a:tc>
                  <a:txBody>
                    <a:bodyPr/>
                    <a:lstStyle/>
                    <a:p>
                      <a:pPr marL="127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ii. </a:t>
                      </a:r>
                    </a:p>
                  </a:txBody>
                  <a:tcPr marL="67310" marR="31750" marT="5715" marB="0"/>
                </a:tc>
                <a:tc>
                  <a:txBody>
                    <a:bodyPr/>
                    <a:lstStyle/>
                    <a:p>
                      <a:pPr marL="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Scalability  </a:t>
                      </a:r>
                    </a:p>
                  </a:txBody>
                  <a:tcPr marL="67310" marR="31750" marT="5715" marB="0"/>
                </a:tc>
                <a:tc>
                  <a:txBody>
                    <a:bodyPr/>
                    <a:lstStyle/>
                    <a:p>
                      <a:pPr marL="127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Ability to manage growing user data and accommodate more patients over time. </a:t>
                      </a:r>
                    </a:p>
                  </a:txBody>
                  <a:tcPr marL="67310" marR="31750" marT="5715" marB="0"/>
                </a:tc>
                <a:extLst>
                  <a:ext uri="{0D108BD9-81ED-4DB2-BD59-A6C34878D82A}">
                    <a16:rowId xmlns:a16="http://schemas.microsoft.com/office/drawing/2014/main" val="3129428757"/>
                  </a:ext>
                </a:extLst>
              </a:tr>
              <a:tr h="1337260">
                <a:tc>
                  <a:txBody>
                    <a:bodyPr/>
                    <a:lstStyle/>
                    <a:p>
                      <a:pPr marL="127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iii. </a:t>
                      </a:r>
                    </a:p>
                  </a:txBody>
                  <a:tcPr marL="67310" marR="31750" marT="5715" marB="0"/>
                </a:tc>
                <a:tc>
                  <a:txBody>
                    <a:bodyPr/>
                    <a:lstStyle/>
                    <a:p>
                      <a:pPr marL="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Storage  </a:t>
                      </a:r>
                    </a:p>
                  </a:txBody>
                  <a:tcPr marL="67310" marR="31750" marT="5715" marB="0"/>
                </a:tc>
                <a:tc>
                  <a:txBody>
                    <a:bodyPr/>
                    <a:lstStyle/>
                    <a:p>
                      <a:pPr marL="1270" marR="3810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Ability to handle real-time data like health monitoring parameters and logs and store historical records for analysis and references. </a:t>
                      </a:r>
                    </a:p>
                  </a:txBody>
                  <a:tcPr marL="67310" marR="31750" marT="5715" marB="0"/>
                </a:tc>
                <a:extLst>
                  <a:ext uri="{0D108BD9-81ED-4DB2-BD59-A6C34878D82A}">
                    <a16:rowId xmlns:a16="http://schemas.microsoft.com/office/drawing/2014/main" val="783458420"/>
                  </a:ext>
                </a:extLst>
              </a:tr>
            </a:tbl>
          </a:graphicData>
        </a:graphic>
      </p:graphicFrame>
    </p:spTree>
    <p:extLst>
      <p:ext uri="{BB962C8B-B14F-4D97-AF65-F5344CB8AC3E}">
        <p14:creationId xmlns:p14="http://schemas.microsoft.com/office/powerpoint/2010/main" val="41015836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632" y="304272"/>
            <a:ext cx="7952133" cy="570372"/>
          </a:xfrm>
        </p:spPr>
        <p:txBody>
          <a:bodyPr>
            <a:normAutofit/>
          </a:bodyPr>
          <a:lstStyle/>
          <a:p>
            <a:r>
              <a:rPr lang="en-US" sz="3200" dirty="0">
                <a:latin typeface="Times New Roman" panose="02020603050405020304" pitchFamily="18" charset="0"/>
                <a:cs typeface="Times New Roman" panose="02020603050405020304" pitchFamily="18" charset="0"/>
              </a:rPr>
              <a:t>User Interface Requirements.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15220329"/>
              </p:ext>
            </p:extLst>
          </p:nvPr>
        </p:nvGraphicFramePr>
        <p:xfrm>
          <a:off x="522633" y="874644"/>
          <a:ext cx="7886700" cy="4755447"/>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1811802903"/>
                    </a:ext>
                  </a:extLst>
                </a:gridCol>
                <a:gridCol w="2628900">
                  <a:extLst>
                    <a:ext uri="{9D8B030D-6E8A-4147-A177-3AD203B41FA5}">
                      <a16:colId xmlns:a16="http://schemas.microsoft.com/office/drawing/2014/main" val="1349973016"/>
                    </a:ext>
                  </a:extLst>
                </a:gridCol>
                <a:gridCol w="2628900">
                  <a:extLst>
                    <a:ext uri="{9D8B030D-6E8A-4147-A177-3AD203B41FA5}">
                      <a16:colId xmlns:a16="http://schemas.microsoft.com/office/drawing/2014/main" val="1487677555"/>
                    </a:ext>
                  </a:extLst>
                </a:gridCol>
              </a:tblGrid>
              <a:tr h="395471">
                <a:tc>
                  <a:txBody>
                    <a:bodyPr/>
                    <a:lstStyle/>
                    <a:p>
                      <a:pPr marL="127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 </a:t>
                      </a:r>
                      <a:r>
                        <a:rPr lang="en-US" sz="1800" dirty="0" smtClean="0">
                          <a:effectLst/>
                          <a:latin typeface="Times New Roman" panose="02020603050405020304" pitchFamily="18" charset="0"/>
                          <a:ea typeface="MS Mincho"/>
                          <a:cs typeface="Times New Roman" panose="02020603050405020304" pitchFamily="18" charset="0"/>
                        </a:rPr>
                        <a:t>S/N</a:t>
                      </a:r>
                      <a:endParaRPr lang="en-US" sz="1800" dirty="0">
                        <a:effectLst/>
                        <a:latin typeface="Times New Roman" panose="02020603050405020304" pitchFamily="18" charset="0"/>
                        <a:ea typeface="MS Mincho"/>
                        <a:cs typeface="Times New Roman" panose="02020603050405020304" pitchFamily="18" charset="0"/>
                      </a:endParaRP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Components </a:t>
                      </a: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Requirements </a:t>
                      </a:r>
                    </a:p>
                  </a:txBody>
                  <a:tcPr marL="67310" marR="30480" marT="5715" marB="0"/>
                </a:tc>
                <a:extLst>
                  <a:ext uri="{0D108BD9-81ED-4DB2-BD59-A6C34878D82A}">
                    <a16:rowId xmlns:a16="http://schemas.microsoft.com/office/drawing/2014/main" val="306614383"/>
                  </a:ext>
                </a:extLst>
              </a:tr>
              <a:tr h="1287304">
                <a:tc>
                  <a:txBody>
                    <a:bodyPr/>
                    <a:lstStyle/>
                    <a:p>
                      <a:pPr marL="1270" marR="0">
                        <a:lnSpc>
                          <a:spcPct val="150000"/>
                        </a:lnSpc>
                        <a:spcBef>
                          <a:spcPts val="0"/>
                        </a:spcBef>
                        <a:spcAft>
                          <a:spcPts val="0"/>
                        </a:spcAft>
                      </a:pPr>
                      <a:r>
                        <a:rPr lang="en-US" sz="1800" dirty="0" err="1">
                          <a:effectLst/>
                          <a:latin typeface="Times New Roman" panose="02020603050405020304" pitchFamily="18" charset="0"/>
                          <a:ea typeface="MS Mincho"/>
                          <a:cs typeface="Times New Roman" panose="02020603050405020304" pitchFamily="18" charset="0"/>
                        </a:rPr>
                        <a:t>i</a:t>
                      </a:r>
                      <a:r>
                        <a:rPr lang="en-US" sz="1800" dirty="0">
                          <a:effectLst/>
                          <a:latin typeface="Times New Roman" panose="02020603050405020304" pitchFamily="18" charset="0"/>
                          <a:ea typeface="MS Mincho"/>
                          <a:cs typeface="Times New Roman" panose="02020603050405020304" pitchFamily="18" charset="0"/>
                        </a:rPr>
                        <a:t>. </a:t>
                      </a: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Interface design </a:t>
                      </a:r>
                    </a:p>
                  </a:txBody>
                  <a:tcPr marL="67310" marR="30480" marT="5715" marB="0"/>
                </a:tc>
                <a:tc>
                  <a:txBody>
                    <a:bodyPr/>
                    <a:lstStyle/>
                    <a:p>
                      <a:pPr marL="0" marR="0">
                        <a:lnSpc>
                          <a:spcPct val="150000"/>
                        </a:lnSpc>
                        <a:spcBef>
                          <a:spcPts val="0"/>
                        </a:spcBef>
                        <a:spcAft>
                          <a:spcPts val="0"/>
                        </a:spcAft>
                      </a:pPr>
                      <a:r>
                        <a:rPr lang="en-US" sz="1800">
                          <a:effectLst/>
                          <a:latin typeface="Times New Roman" panose="02020603050405020304" pitchFamily="18" charset="0"/>
                          <a:ea typeface="MS Mincho"/>
                          <a:cs typeface="Times New Roman" panose="02020603050405020304" pitchFamily="18" charset="0"/>
                        </a:rPr>
                        <a:t>Contains a dashboard showing real-time and historical data </a:t>
                      </a:r>
                    </a:p>
                  </a:txBody>
                  <a:tcPr marL="67310" marR="30480" marT="5715" marB="0"/>
                </a:tc>
                <a:extLst>
                  <a:ext uri="{0D108BD9-81ED-4DB2-BD59-A6C34878D82A}">
                    <a16:rowId xmlns:a16="http://schemas.microsoft.com/office/drawing/2014/main" val="3579306740"/>
                  </a:ext>
                </a:extLst>
              </a:tr>
              <a:tr h="1785368">
                <a:tc>
                  <a:txBody>
                    <a:bodyPr/>
                    <a:lstStyle/>
                    <a:p>
                      <a:pPr marL="127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ii. </a:t>
                      </a: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Functions </a:t>
                      </a:r>
                    </a:p>
                  </a:txBody>
                  <a:tcPr marL="67310" marR="30480" marT="5715" marB="0"/>
                </a:tc>
                <a:tc>
                  <a:txBody>
                    <a:bodyPr/>
                    <a:lstStyle/>
                    <a:p>
                      <a:pPr marL="0" marR="0">
                        <a:lnSpc>
                          <a:spcPct val="150000"/>
                        </a:lnSpc>
                        <a:spcBef>
                          <a:spcPts val="0"/>
                        </a:spcBef>
                        <a:spcAft>
                          <a:spcPts val="0"/>
                        </a:spcAft>
                        <a:tabLst>
                          <a:tab pos="1224280" algn="ctr"/>
                        </a:tabLst>
                      </a:pPr>
                      <a:r>
                        <a:rPr lang="en-US" sz="18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1800" dirty="0">
                          <a:effectLst/>
                          <a:latin typeface="Times New Roman" panose="02020603050405020304" pitchFamily="18" charset="0"/>
                          <a:ea typeface="MS Mincho"/>
                          <a:cs typeface="Times New Roman" panose="02020603050405020304" pitchFamily="18" charset="0"/>
                        </a:rPr>
                        <a:t>Display visual health parameters </a:t>
                      </a:r>
                      <a:endParaRPr lang="en-US" sz="1800" dirty="0" smtClean="0">
                        <a:effectLst/>
                        <a:latin typeface="Times New Roman" panose="02020603050405020304" pitchFamily="18" charset="0"/>
                        <a:ea typeface="MS Mincho"/>
                        <a:cs typeface="Times New Roman" panose="02020603050405020304" pitchFamily="18" charset="0"/>
                      </a:endParaRPr>
                    </a:p>
                    <a:p>
                      <a:pPr lvl="0" fontAlgn="base"/>
                      <a:r>
                        <a:rPr lang="en-US" sz="18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Option to export data for medical evaluation </a:t>
                      </a:r>
                    </a:p>
                    <a:p>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User authentication s</a:t>
                      </a:r>
                      <a:endParaRPr lang="en-US" sz="1800" dirty="0">
                        <a:effectLst/>
                        <a:latin typeface="Times New Roman" panose="02020603050405020304" pitchFamily="18" charset="0"/>
                        <a:ea typeface="MS Mincho"/>
                        <a:cs typeface="Times New Roman" panose="02020603050405020304" pitchFamily="18" charset="0"/>
                      </a:endParaRPr>
                    </a:p>
                  </a:txBody>
                  <a:tcPr marL="67310" marR="30480" marT="5715" marB="0"/>
                </a:tc>
                <a:extLst>
                  <a:ext uri="{0D108BD9-81ED-4DB2-BD59-A6C34878D82A}">
                    <a16:rowId xmlns:a16="http://schemas.microsoft.com/office/drawing/2014/main" val="3434870982"/>
                  </a:ext>
                </a:extLst>
              </a:tr>
              <a:tr h="1287304">
                <a:tc>
                  <a:txBody>
                    <a:bodyPr/>
                    <a:lstStyle/>
                    <a:p>
                      <a:pPr marL="127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iii. </a:t>
                      </a:r>
                    </a:p>
                  </a:txBody>
                  <a:tcPr marL="67310" marR="30480" marT="5715" marB="0"/>
                </a:tc>
                <a:tc>
                  <a:txBody>
                    <a:bodyPr/>
                    <a:lstStyle/>
                    <a:p>
                      <a:pPr marL="0" marR="0">
                        <a:lnSpc>
                          <a:spcPct val="150000"/>
                        </a:lnSpc>
                        <a:spcBef>
                          <a:spcPts val="0"/>
                        </a:spcBef>
                        <a:spcAft>
                          <a:spcPts val="800"/>
                        </a:spcAft>
                      </a:pPr>
                      <a:r>
                        <a:rPr lang="en-US" sz="1800" dirty="0">
                          <a:effectLst/>
                          <a:latin typeface="Times New Roman" panose="02020603050405020304" pitchFamily="18" charset="0"/>
                          <a:ea typeface="MS Mincho"/>
                          <a:cs typeface="Times New Roman" panose="02020603050405020304" pitchFamily="18" charset="0"/>
                        </a:rPr>
                        <a:t> </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Accessibility </a:t>
                      </a:r>
                      <a:endParaRPr lang="en-US" sz="1800" dirty="0">
                        <a:effectLst/>
                        <a:latin typeface="Times New Roman" panose="02020603050405020304" pitchFamily="18" charset="0"/>
                        <a:ea typeface="MS Mincho"/>
                        <a:cs typeface="Times New Roman" panose="02020603050405020304" pitchFamily="18" charset="0"/>
                      </a:endParaRP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Simple navigation and easier to be used and adopted </a:t>
                      </a:r>
                    </a:p>
                  </a:txBody>
                  <a:tcPr marL="67310" marR="30480" marT="5715" marB="0"/>
                </a:tc>
                <a:extLst>
                  <a:ext uri="{0D108BD9-81ED-4DB2-BD59-A6C34878D82A}">
                    <a16:rowId xmlns:a16="http://schemas.microsoft.com/office/drawing/2014/main" val="2567253238"/>
                  </a:ext>
                </a:extLst>
              </a:tr>
            </a:tbl>
          </a:graphicData>
        </a:graphic>
      </p:graphicFrame>
    </p:spTree>
    <p:extLst>
      <p:ext uri="{BB962C8B-B14F-4D97-AF65-F5344CB8AC3E}">
        <p14:creationId xmlns:p14="http://schemas.microsoft.com/office/powerpoint/2010/main" val="9702238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775781"/>
          </a:xfrm>
        </p:spPr>
        <p:txBody>
          <a:bodyPr>
            <a:normAutofit/>
          </a:bodyPr>
          <a:lstStyle/>
          <a:p>
            <a:r>
              <a:rPr lang="en-US" sz="3200" dirty="0">
                <a:latin typeface="Times New Roman" panose="02020603050405020304" pitchFamily="18" charset="0"/>
                <a:cs typeface="Times New Roman" panose="02020603050405020304" pitchFamily="18" charset="0"/>
              </a:rPr>
              <a:t>AI Processing Unit Requirements.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80998769"/>
              </p:ext>
            </p:extLst>
          </p:nvPr>
        </p:nvGraphicFramePr>
        <p:xfrm>
          <a:off x="628650" y="1007166"/>
          <a:ext cx="7886700" cy="4490670"/>
        </p:xfrm>
        <a:graphic>
          <a:graphicData uri="http://schemas.openxmlformats.org/drawingml/2006/table">
            <a:tbl>
              <a:tblPr firstRow="1" bandRow="1">
                <a:tableStyleId>{5940675A-B579-460E-94D1-54222C63F5DA}</a:tableStyleId>
              </a:tblPr>
              <a:tblGrid>
                <a:gridCol w="670063">
                  <a:extLst>
                    <a:ext uri="{9D8B030D-6E8A-4147-A177-3AD203B41FA5}">
                      <a16:colId xmlns:a16="http://schemas.microsoft.com/office/drawing/2014/main" val="1905003914"/>
                    </a:ext>
                  </a:extLst>
                </a:gridCol>
                <a:gridCol w="2339009">
                  <a:extLst>
                    <a:ext uri="{9D8B030D-6E8A-4147-A177-3AD203B41FA5}">
                      <a16:colId xmlns:a16="http://schemas.microsoft.com/office/drawing/2014/main" val="3709193916"/>
                    </a:ext>
                  </a:extLst>
                </a:gridCol>
                <a:gridCol w="4877628">
                  <a:extLst>
                    <a:ext uri="{9D8B030D-6E8A-4147-A177-3AD203B41FA5}">
                      <a16:colId xmlns:a16="http://schemas.microsoft.com/office/drawing/2014/main" val="1274334080"/>
                    </a:ext>
                  </a:extLst>
                </a:gridCol>
              </a:tblGrid>
              <a:tr h="419972">
                <a:tc>
                  <a:txBody>
                    <a:bodyPr/>
                    <a:lstStyle/>
                    <a:p>
                      <a:pPr marL="127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 </a:t>
                      </a:r>
                      <a:r>
                        <a:rPr lang="en-US" sz="1800" dirty="0" smtClean="0">
                          <a:effectLst/>
                          <a:latin typeface="Times New Roman" panose="02020603050405020304" pitchFamily="18" charset="0"/>
                          <a:ea typeface="MS Mincho"/>
                          <a:cs typeface="Times New Roman" panose="02020603050405020304" pitchFamily="18" charset="0"/>
                        </a:rPr>
                        <a:t>S/N</a:t>
                      </a:r>
                      <a:endParaRPr lang="en-US" sz="1800" dirty="0">
                        <a:effectLst/>
                        <a:latin typeface="Times New Roman" panose="02020603050405020304" pitchFamily="18" charset="0"/>
                        <a:ea typeface="MS Mincho"/>
                        <a:cs typeface="Times New Roman" panose="02020603050405020304" pitchFamily="18" charset="0"/>
                      </a:endParaRP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Components </a:t>
                      </a:r>
                    </a:p>
                  </a:txBody>
                  <a:tcPr marL="67310" marR="30480" marT="5715"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Requirements </a:t>
                      </a:r>
                    </a:p>
                  </a:txBody>
                  <a:tcPr marL="67310" marR="30480" marT="5715" marB="0"/>
                </a:tc>
                <a:extLst>
                  <a:ext uri="{0D108BD9-81ED-4DB2-BD59-A6C34878D82A}">
                    <a16:rowId xmlns:a16="http://schemas.microsoft.com/office/drawing/2014/main" val="1619651759"/>
                  </a:ext>
                </a:extLst>
              </a:tr>
              <a:tr h="1356899">
                <a:tc>
                  <a:txBody>
                    <a:bodyPr/>
                    <a:lstStyle/>
                    <a:p>
                      <a:pPr marL="1270" marR="0">
                        <a:lnSpc>
                          <a:spcPct val="150000"/>
                        </a:lnSpc>
                        <a:spcBef>
                          <a:spcPts val="0"/>
                        </a:spcBef>
                        <a:spcAft>
                          <a:spcPts val="0"/>
                        </a:spcAft>
                      </a:pPr>
                      <a:r>
                        <a:rPr lang="en-US" sz="1800" dirty="0" err="1">
                          <a:effectLst/>
                          <a:latin typeface="Times New Roman" panose="02020603050405020304" pitchFamily="18" charset="0"/>
                          <a:ea typeface="MS Mincho"/>
                          <a:cs typeface="Times New Roman" panose="02020603050405020304" pitchFamily="18" charset="0"/>
                        </a:rPr>
                        <a:t>i</a:t>
                      </a:r>
                      <a:r>
                        <a:rPr lang="en-US" sz="1800" dirty="0">
                          <a:effectLst/>
                          <a:latin typeface="Times New Roman" panose="02020603050405020304" pitchFamily="18" charset="0"/>
                          <a:ea typeface="MS Mincho"/>
                          <a:cs typeface="Times New Roman" panose="02020603050405020304" pitchFamily="18" charset="0"/>
                        </a:rPr>
                        <a:t>. </a:t>
                      </a:r>
                    </a:p>
                  </a:txBody>
                  <a:tcPr marL="67310" marR="30480" marT="5715" marB="0"/>
                </a:tc>
                <a:tc>
                  <a:txBody>
                    <a:bodyPr/>
                    <a:lstStyle/>
                    <a:p>
                      <a:r>
                        <a:rPr lang="en-US" sz="1800" b="0" kern="1200" dirty="0" smtClean="0">
                          <a:solidFill>
                            <a:schemeClr val="tx1"/>
                          </a:solidFill>
                          <a:effectLst/>
                          <a:latin typeface="Times New Roman" panose="02020603050405020304" pitchFamily="18" charset="0"/>
                          <a:ea typeface="+mn-ea"/>
                          <a:cs typeface="Times New Roman" panose="02020603050405020304" pitchFamily="18" charset="0"/>
                        </a:rPr>
                        <a:t>Gesture Recognition</a:t>
                      </a:r>
                      <a:endParaRPr lang="en-US" dirty="0">
                        <a:latin typeface="Times New Roman" panose="02020603050405020304" pitchFamily="18" charset="0"/>
                        <a:cs typeface="Times New Roman" panose="02020603050405020304" pitchFamily="18" charset="0"/>
                      </a:endParaRPr>
                    </a:p>
                  </a:txBody>
                  <a:tcPr/>
                </a:tc>
                <a:tc>
                  <a:txBody>
                    <a:bodyPr/>
                    <a:lstStyle/>
                    <a:p>
                      <a:pPr marL="285750" lvl="0" indent="-285750" fontAlgn="base">
                        <a:buFont typeface="Arial" panose="020B0604020202020204" pitchFamily="34" charset="0"/>
                        <a:buChar char="•"/>
                      </a:pPr>
                      <a:r>
                        <a:rPr lang="en-US" sz="18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Accurately detect hand and finger movements, including subtle gestures.</a:t>
                      </a:r>
                    </a:p>
                    <a:p>
                      <a:pPr marL="285750" indent="-285750">
                        <a:buFont typeface="Arial" panose="020B0604020202020204" pitchFamily="34" charset="0"/>
                        <a:buChar char="•"/>
                      </a:pP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Recognition accuracy should be </a:t>
                      </a:r>
                      <a:r>
                        <a:rPr lang="en-US" sz="1800" b="0" kern="1200" dirty="0" smtClean="0">
                          <a:solidFill>
                            <a:schemeClr val="tx1"/>
                          </a:solidFill>
                          <a:effectLst/>
                          <a:latin typeface="Times New Roman" panose="02020603050405020304" pitchFamily="18" charset="0"/>
                          <a:ea typeface="+mn-ea"/>
                          <a:cs typeface="Times New Roman" panose="02020603050405020304" pitchFamily="18" charset="0"/>
                        </a:rPr>
                        <a:t>≥ 90%</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 for reliable patient communication</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290209927"/>
                  </a:ext>
                </a:extLst>
              </a:tr>
              <a:tr h="1670030">
                <a:tc>
                  <a:txBody>
                    <a:bodyPr/>
                    <a:lstStyle/>
                    <a:p>
                      <a:pPr marL="127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ii. </a:t>
                      </a:r>
                    </a:p>
                  </a:txBody>
                  <a:tcPr marL="67310" marR="30480" marT="5715" marB="0"/>
                </a:tc>
                <a:tc>
                  <a:txBody>
                    <a:bodyPr/>
                    <a:lstStyle/>
                    <a:p>
                      <a:pPr lvl="0"/>
                      <a:r>
                        <a:rPr lang="en-US" sz="1800" b="0" kern="1200" dirty="0" smtClean="0">
                          <a:solidFill>
                            <a:schemeClr val="tx1"/>
                          </a:solidFill>
                          <a:effectLst/>
                          <a:latin typeface="Times New Roman" panose="02020603050405020304" pitchFamily="18" charset="0"/>
                          <a:ea typeface="+mn-ea"/>
                          <a:cs typeface="Times New Roman" panose="02020603050405020304" pitchFamily="18" charset="0"/>
                        </a:rPr>
                        <a:t>Health Data Analysis</a:t>
                      </a:r>
                      <a:endParaRPr lang="en-US" sz="18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Continuously monitor vital signs:</a:t>
                      </a:r>
                    </a:p>
                    <a:p>
                      <a:pPr marL="1200150" lvl="2" indent="-285750">
                        <a:buFont typeface="Arial" panose="020B0604020202020204" pitchFamily="34" charset="0"/>
                        <a:buChar char="•"/>
                      </a:pPr>
                      <a:r>
                        <a:rPr lang="en-US" sz="1800" b="0" kern="1200" dirty="0" smtClean="0">
                          <a:solidFill>
                            <a:schemeClr val="tx1"/>
                          </a:solidFill>
                          <a:effectLst/>
                          <a:latin typeface="Times New Roman" panose="02020603050405020304" pitchFamily="18" charset="0"/>
                          <a:ea typeface="+mn-ea"/>
                          <a:cs typeface="Times New Roman" panose="02020603050405020304" pitchFamily="18" charset="0"/>
                        </a:rPr>
                        <a:t>Heart Rate:</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 40–180 bpm (beats per minute), accuracy ±5 bpm</a:t>
                      </a:r>
                    </a:p>
                    <a:p>
                      <a:pPr marL="1200150" lvl="2" indent="-285750">
                        <a:buFont typeface="Arial" panose="020B0604020202020204" pitchFamily="34" charset="0"/>
                        <a:buChar char="•"/>
                      </a:pPr>
                      <a:r>
                        <a:rPr lang="en-US" sz="1800" b="0" kern="1200" dirty="0" smtClean="0">
                          <a:solidFill>
                            <a:schemeClr val="tx1"/>
                          </a:solidFill>
                          <a:effectLst/>
                          <a:latin typeface="Times New Roman" panose="02020603050405020304" pitchFamily="18" charset="0"/>
                          <a:ea typeface="+mn-ea"/>
                          <a:cs typeface="Times New Roman" panose="02020603050405020304" pitchFamily="18" charset="0"/>
                        </a:rPr>
                        <a:t>Body Temperature:</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 35–42°C, accuracy ±0.5°C</a:t>
                      </a:r>
                      <a:endParaRPr lang="en-US" sz="18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494935747"/>
                  </a:ext>
                </a:extLst>
              </a:tr>
              <a:tr h="1043769">
                <a:tc>
                  <a:txBody>
                    <a:bodyPr/>
                    <a:lstStyle/>
                    <a:p>
                      <a:pPr marL="1270" marR="0">
                        <a:lnSpc>
                          <a:spcPct val="150000"/>
                        </a:lnSpc>
                        <a:spcBef>
                          <a:spcPts val="0"/>
                        </a:spcBef>
                        <a:spcAft>
                          <a:spcPts val="0"/>
                        </a:spcAft>
                      </a:pPr>
                      <a:r>
                        <a:rPr lang="en-US" sz="1800" dirty="0">
                          <a:effectLst/>
                          <a:latin typeface="Times New Roman" panose="02020603050405020304" pitchFamily="18" charset="0"/>
                          <a:ea typeface="MS Mincho"/>
                          <a:cs typeface="Times New Roman" panose="02020603050405020304" pitchFamily="18" charset="0"/>
                        </a:rPr>
                        <a:t>iii. </a:t>
                      </a:r>
                    </a:p>
                  </a:txBody>
                  <a:tcPr marL="67310" marR="30480" marT="5715" marB="0"/>
                </a:tc>
                <a:tc>
                  <a:txBody>
                    <a:bodyPr/>
                    <a:lstStyle/>
                    <a:p>
                      <a:pPr lvl="0"/>
                      <a:r>
                        <a:rPr lang="en-US" sz="1800" b="0" kern="1200" dirty="0" smtClean="0">
                          <a:solidFill>
                            <a:schemeClr val="tx1"/>
                          </a:solidFill>
                          <a:effectLst/>
                          <a:latin typeface="Times New Roman" panose="02020603050405020304" pitchFamily="18" charset="0"/>
                          <a:ea typeface="+mn-ea"/>
                          <a:cs typeface="Times New Roman" panose="02020603050405020304" pitchFamily="18" charset="0"/>
                        </a:rPr>
                        <a:t>Real-Time Processing</a:t>
                      </a:r>
                      <a:endParaRPr lang="en-US" sz="18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pPr lvl="0" fontAlgn="base"/>
                      <a:r>
                        <a:rPr lang="en-US" sz="18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Process sensor data with minimal latency; response time should be </a:t>
                      </a:r>
                      <a:r>
                        <a:rPr lang="en-US" sz="1800" b="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 1 second</a:t>
                      </a:r>
                      <a:r>
                        <a:rPr lang="en-US" sz="18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 for gesture recognition and alert generation.</a:t>
                      </a:r>
                    </a:p>
                  </a:txBody>
                  <a:tcPr/>
                </a:tc>
                <a:extLst>
                  <a:ext uri="{0D108BD9-81ED-4DB2-BD59-A6C34878D82A}">
                    <a16:rowId xmlns:a16="http://schemas.microsoft.com/office/drawing/2014/main" val="2408013877"/>
                  </a:ext>
                </a:extLst>
              </a:tr>
            </a:tbl>
          </a:graphicData>
        </a:graphic>
      </p:graphicFrame>
    </p:spTree>
    <p:extLst>
      <p:ext uri="{BB962C8B-B14F-4D97-AF65-F5344CB8AC3E}">
        <p14:creationId xmlns:p14="http://schemas.microsoft.com/office/powerpoint/2010/main" val="7017204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451103"/>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2654812"/>
              </p:ext>
            </p:extLst>
          </p:nvPr>
        </p:nvGraphicFramePr>
        <p:xfrm>
          <a:off x="628650" y="887896"/>
          <a:ext cx="7886700" cy="4629335"/>
        </p:xfrm>
        <a:graphic>
          <a:graphicData uri="http://schemas.openxmlformats.org/drawingml/2006/table">
            <a:tbl>
              <a:tblPr firstRow="1" bandRow="1">
                <a:tableStyleId>{5940675A-B579-460E-94D1-54222C63F5DA}</a:tableStyleId>
              </a:tblPr>
              <a:tblGrid>
                <a:gridCol w="683315">
                  <a:extLst>
                    <a:ext uri="{9D8B030D-6E8A-4147-A177-3AD203B41FA5}">
                      <a16:colId xmlns:a16="http://schemas.microsoft.com/office/drawing/2014/main" val="905083450"/>
                    </a:ext>
                  </a:extLst>
                </a:gridCol>
                <a:gridCol w="3041374">
                  <a:extLst>
                    <a:ext uri="{9D8B030D-6E8A-4147-A177-3AD203B41FA5}">
                      <a16:colId xmlns:a16="http://schemas.microsoft.com/office/drawing/2014/main" val="1820058780"/>
                    </a:ext>
                  </a:extLst>
                </a:gridCol>
                <a:gridCol w="4162011">
                  <a:extLst>
                    <a:ext uri="{9D8B030D-6E8A-4147-A177-3AD203B41FA5}">
                      <a16:colId xmlns:a16="http://schemas.microsoft.com/office/drawing/2014/main" val="3382672741"/>
                    </a:ext>
                  </a:extLst>
                </a:gridCol>
              </a:tblGrid>
              <a:tr h="2074939">
                <a:tc>
                  <a:txBody>
                    <a:bodyPr/>
                    <a:lstStyle/>
                    <a:p>
                      <a:pPr marL="0" marR="0">
                        <a:lnSpc>
                          <a:spcPct val="100000"/>
                        </a:lnSpc>
                        <a:spcBef>
                          <a:spcPts val="0"/>
                        </a:spcBef>
                        <a:spcAft>
                          <a:spcPts val="0"/>
                        </a:spcAft>
                      </a:pPr>
                      <a:r>
                        <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rPr>
                        <a:t>iv. </a:t>
                      </a:r>
                      <a:endParaRPr lang="en-US" sz="2000" b="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lvl="0">
                        <a:lnSpc>
                          <a:spcPct val="100000"/>
                        </a:lnSpc>
                      </a:pPr>
                      <a:r>
                        <a:rPr lang="en-US" sz="2000" b="0" kern="1200" dirty="0" smtClean="0">
                          <a:solidFill>
                            <a:schemeClr val="tx1"/>
                          </a:solidFill>
                          <a:effectLst/>
                          <a:latin typeface="Times New Roman" panose="02020603050405020304" pitchFamily="18" charset="0"/>
                          <a:ea typeface="+mn-ea"/>
                          <a:cs typeface="Times New Roman" panose="02020603050405020304" pitchFamily="18" charset="0"/>
                        </a:rPr>
                        <a:t>Integration and Compatibility:</a:t>
                      </a:r>
                      <a:endParaRPr lang="en-US" sz="20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pPr marL="800100" lvl="1" indent="-342900" fontAlgn="base">
                        <a:lnSpc>
                          <a:spcPct val="100000"/>
                        </a:lnSpc>
                        <a:buFont typeface="Arial" panose="020B0604020202020204" pitchFamily="34" charset="0"/>
                        <a:buChar char="•"/>
                      </a:pPr>
                      <a:r>
                        <a:rPr lang="en-US" sz="20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Seamless interfacing with the control unit, communication module, and user interface.</a:t>
                      </a:r>
                    </a:p>
                    <a:p>
                      <a:pPr marL="800100" lvl="1" indent="-342900" fontAlgn="base">
                        <a:lnSpc>
                          <a:spcPct val="100000"/>
                        </a:lnSpc>
                        <a:buFont typeface="Arial" panose="020B0604020202020204" pitchFamily="34" charset="0"/>
                        <a:buChar char="•"/>
                      </a:pPr>
                      <a:r>
                        <a:rPr lang="en-US" sz="20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Support standard data protocols (I2C, SPI, UART) for sensors and wireless modules.</a:t>
                      </a:r>
                      <a:endParaRPr lang="en-US" sz="200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311914133"/>
                  </a:ext>
                </a:extLst>
              </a:tr>
              <a:tr h="2404295">
                <a:tc>
                  <a:txBody>
                    <a:bodyPr/>
                    <a:lstStyle/>
                    <a:p>
                      <a:pPr marL="0" marR="0">
                        <a:lnSpc>
                          <a:spcPct val="100000"/>
                        </a:lnSpc>
                        <a:spcBef>
                          <a:spcPts val="0"/>
                        </a:spcBef>
                        <a:spcAft>
                          <a:spcPts val="0"/>
                        </a:spcAft>
                      </a:pPr>
                      <a:r>
                        <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rPr>
                        <a:t>v. </a:t>
                      </a:r>
                      <a:endParaRPr lang="en-US" sz="2000" b="0" dirty="0">
                        <a:effectLst/>
                        <a:latin typeface="Times New Roman" panose="02020603050405020304" pitchFamily="18" charset="0"/>
                        <a:ea typeface="MS Mincho"/>
                        <a:cs typeface="Times New Roman" panose="02020603050405020304" pitchFamily="18" charset="0"/>
                      </a:endParaRPr>
                    </a:p>
                  </a:txBody>
                  <a:tcPr marL="68580" marR="30480" marT="5715" marB="0"/>
                </a:tc>
                <a:tc>
                  <a:txBody>
                    <a:bodyPr/>
                    <a:lstStyle/>
                    <a:p>
                      <a:pPr lvl="0">
                        <a:lnSpc>
                          <a:spcPct val="100000"/>
                        </a:lnSpc>
                      </a:pPr>
                      <a:r>
                        <a:rPr lang="en-US" sz="2000" b="0" kern="1200" dirty="0" smtClean="0">
                          <a:solidFill>
                            <a:schemeClr val="tx1"/>
                          </a:solidFill>
                          <a:effectLst/>
                          <a:latin typeface="Times New Roman" panose="02020603050405020304" pitchFamily="18" charset="0"/>
                          <a:ea typeface="+mn-ea"/>
                          <a:cs typeface="Times New Roman" panose="02020603050405020304" pitchFamily="18" charset="0"/>
                        </a:rPr>
                        <a:t>Adaptability and Learning:</a:t>
                      </a:r>
                      <a:endParaRPr lang="en-US" sz="20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c>
                  <a:txBody>
                    <a:bodyPr/>
                    <a:lstStyle/>
                    <a:p>
                      <a:pPr marL="800100" lvl="1" indent="-342900" fontAlgn="base">
                        <a:lnSpc>
                          <a:spcPct val="100000"/>
                        </a:lnSpc>
                        <a:buFont typeface="Arial" panose="020B0604020202020204" pitchFamily="34" charset="0"/>
                        <a:buChar char="•"/>
                      </a:pPr>
                      <a:r>
                        <a:rPr lang="en-US" sz="20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AI models should allow continuous learning and adaptation.</a:t>
                      </a:r>
                    </a:p>
                    <a:p>
                      <a:pPr marL="800100" lvl="1" indent="-342900" fontAlgn="base">
                        <a:lnSpc>
                          <a:spcPct val="100000"/>
                        </a:lnSpc>
                        <a:buFont typeface="Arial" panose="020B0604020202020204" pitchFamily="34" charset="0"/>
                        <a:buChar char="•"/>
                      </a:pPr>
                      <a:r>
                        <a:rPr lang="en-US" sz="20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Accuracy improvement over time should reach </a:t>
                      </a:r>
                      <a:r>
                        <a:rPr lang="en-US" sz="2000" b="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 95%</a:t>
                      </a:r>
                      <a:r>
                        <a:rPr lang="en-US" sz="2000" u="none" strike="noStrike" kern="1200" dirty="0" smtClean="0">
                          <a:solidFill>
                            <a:schemeClr val="tx1"/>
                          </a:solidFill>
                          <a:effectLst/>
                          <a:latin typeface="Times New Roman" panose="02020603050405020304" pitchFamily="18" charset="0"/>
                          <a:ea typeface="+mn-ea"/>
                          <a:cs typeface="Times New Roman" panose="02020603050405020304" pitchFamily="18" charset="0"/>
                        </a:rPr>
                        <a:t> after model training with patient-specific gestures.</a:t>
                      </a:r>
                      <a:endParaRPr lang="en-US" sz="200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152660575"/>
                  </a:ext>
                </a:extLst>
              </a:tr>
            </a:tbl>
          </a:graphicData>
        </a:graphic>
      </p:graphicFrame>
    </p:spTree>
    <p:extLst>
      <p:ext uri="{BB962C8B-B14F-4D97-AF65-F5344CB8AC3E}">
        <p14:creationId xmlns:p14="http://schemas.microsoft.com/office/powerpoint/2010/main" val="38052498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C35D1-DCAB-0636-9E15-B3E7F869255E}"/>
              </a:ext>
            </a:extLst>
          </p:cNvPr>
          <p:cNvSpPr>
            <a:spLocks noGrp="1"/>
          </p:cNvSpPr>
          <p:nvPr>
            <p:ph type="title"/>
          </p:nvPr>
        </p:nvSpPr>
        <p:spPr>
          <a:xfrm>
            <a:off x="628650" y="304271"/>
            <a:ext cx="7886700" cy="683016"/>
          </a:xfrm>
        </p:spPr>
        <p:txBody>
          <a:bodyPr>
            <a:normAutofit/>
          </a:bodyPr>
          <a:lstStyle/>
          <a:p>
            <a:r>
              <a:rPr lang="en-US" sz="3200" dirty="0">
                <a:latin typeface="Times New Roman"/>
                <a:ea typeface="Calibri Light"/>
                <a:cs typeface="Calibri Light"/>
              </a:rPr>
              <a:t>CONCLUSION</a:t>
            </a:r>
          </a:p>
        </p:txBody>
      </p:sp>
      <p:sp>
        <p:nvSpPr>
          <p:cNvPr id="3" name="Content Placeholder 2">
            <a:extLst>
              <a:ext uri="{FF2B5EF4-FFF2-40B4-BE49-F238E27FC236}">
                <a16:creationId xmlns:a16="http://schemas.microsoft.com/office/drawing/2014/main" id="{F125CB7A-86BE-FDE0-A627-0528F36F7583}"/>
              </a:ext>
            </a:extLst>
          </p:cNvPr>
          <p:cNvSpPr>
            <a:spLocks noGrp="1"/>
          </p:cNvSpPr>
          <p:nvPr>
            <p:ph idx="1"/>
          </p:nvPr>
        </p:nvSpPr>
        <p:spPr>
          <a:xfrm>
            <a:off x="628650" y="987288"/>
            <a:ext cx="7886700" cy="4160182"/>
          </a:xfrm>
        </p:spPr>
        <p:txBody>
          <a:bodyPr vert="horz" lIns="91440" tIns="45720" rIns="91440" bIns="45720" rtlCol="0" anchor="t">
            <a:noAutofit/>
          </a:bodyPr>
          <a:lstStyle/>
          <a:p>
            <a:pPr marL="0" indent="0">
              <a:lnSpc>
                <a:spcPct val="150000"/>
              </a:lnSpc>
              <a:buNone/>
            </a:pPr>
            <a:r>
              <a:rPr lang="en-US" sz="2000" dirty="0">
                <a:latin typeface="Times New Roman"/>
                <a:ea typeface="+mn-lt"/>
                <a:cs typeface="+mn-lt"/>
              </a:rPr>
              <a:t>The questionnaires show that paralysis patients face serious communication challenges and need continuous monitoring of vital signs. Most respondents supported using gesture-based communication, real-time health monitoring, and remote access for doctors and caregivers. Secondary data from existing studies also confirms that AI and IoT technologies can effectively support these needs. Together, the findings justify developing an AI and IoT-based assistive system to improve patient safety, communication, and overall care.</a:t>
            </a:r>
            <a:endParaRPr lang="en-US" dirty="0"/>
          </a:p>
        </p:txBody>
      </p:sp>
    </p:spTree>
    <p:extLst>
      <p:ext uri="{BB962C8B-B14F-4D97-AF65-F5344CB8AC3E}">
        <p14:creationId xmlns:p14="http://schemas.microsoft.com/office/powerpoint/2010/main" val="596413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A478D-5061-656A-9BC4-990E3D9AF83D}"/>
              </a:ext>
            </a:extLst>
          </p:cNvPr>
          <p:cNvSpPr>
            <a:spLocks noGrp="1"/>
          </p:cNvSpPr>
          <p:nvPr>
            <p:ph type="title"/>
          </p:nvPr>
        </p:nvSpPr>
        <p:spPr/>
        <p:txBody>
          <a:bodyPr>
            <a:norm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en-US" sz="2400">
                <a:latin typeface="Times New Roman"/>
                <a:ea typeface="Calibri Light"/>
                <a:cs typeface="Calibri Light"/>
              </a:rPr>
              <a:t>PROBLEM STATEMENT</a:t>
            </a:r>
            <a:endParaRPr lang="en-US" sz="2400">
              <a:latin typeface="Times New Roman"/>
              <a:cs typeface="Times New Roman"/>
            </a:endParaRPr>
          </a:p>
        </p:txBody>
      </p:sp>
      <p:sp>
        <p:nvSpPr>
          <p:cNvPr id="3" name="Content Placeholder 2">
            <a:extLst>
              <a:ext uri="{FF2B5EF4-FFF2-40B4-BE49-F238E27FC236}">
                <a16:creationId xmlns:a16="http://schemas.microsoft.com/office/drawing/2014/main" id="{1CB5741F-AE8C-CBDF-6E8F-D7640CA14110}"/>
              </a:ext>
            </a:extLst>
          </p:cNvPr>
          <p:cNvSpPr>
            <a:spLocks noGrp="1"/>
          </p:cNvSpPr>
          <p:nvPr>
            <p:ph idx="1"/>
          </p:nvPr>
        </p:nvSpPr>
        <p:spPr>
          <a:xfrm>
            <a:off x="628650" y="989040"/>
            <a:ext cx="7886700" cy="4632939"/>
          </a:xfrm>
        </p:spPr>
        <p:txBody>
          <a:bodyPr vert="horz" lIns="68580" tIns="34290" rIns="68580" bIns="34290" rtlCol="0" anchor="t">
            <a:no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indent="0">
              <a:lnSpc>
                <a:spcPct val="150000"/>
              </a:lnSpc>
              <a:buNone/>
            </a:pPr>
            <a:r>
              <a:rPr lang="en-US" sz="2400" dirty="0">
                <a:latin typeface="Times New Roman"/>
                <a:ea typeface="+mn-lt"/>
                <a:cs typeface="+mn-lt"/>
              </a:rPr>
              <a:t>Paralysis patients face difficulties in communication and health monitoring due to limited or impaired movement. Challenges in expressing  their needs and the lack of continuous monitoring of vital health parameters may lead to delayed medical attention, reduced safety, and increased dependence on caregivers.</a:t>
            </a:r>
          </a:p>
        </p:txBody>
      </p:sp>
    </p:spTree>
    <p:extLst>
      <p:ext uri="{BB962C8B-B14F-4D97-AF65-F5344CB8AC3E}">
        <p14:creationId xmlns:p14="http://schemas.microsoft.com/office/powerpoint/2010/main" val="2449424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07E3A-B6CD-55B7-4359-142AD3C63E83}"/>
              </a:ext>
            </a:extLst>
          </p:cNvPr>
          <p:cNvSpPr>
            <a:spLocks noGrp="1"/>
          </p:cNvSpPr>
          <p:nvPr>
            <p:ph type="title"/>
          </p:nvPr>
        </p:nvSpPr>
        <p:spPr>
          <a:xfrm>
            <a:off x="628650" y="304271"/>
            <a:ext cx="7886700" cy="848668"/>
          </a:xfrm>
        </p:spPr>
        <p:txBody>
          <a:bodyPr>
            <a:norm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en-US" sz="2400" dirty="0">
                <a:latin typeface="Times New Roman"/>
                <a:ea typeface="Calibri Light"/>
                <a:cs typeface="Calibri Light"/>
              </a:rPr>
              <a:t>MAIN OBJECTIVE</a:t>
            </a:r>
            <a:endParaRPr lang="en-US" sz="2400" dirty="0">
              <a:latin typeface="Times New Roman"/>
            </a:endParaRPr>
          </a:p>
        </p:txBody>
      </p:sp>
      <p:sp>
        <p:nvSpPr>
          <p:cNvPr id="3" name="Content Placeholder 2">
            <a:extLst>
              <a:ext uri="{FF2B5EF4-FFF2-40B4-BE49-F238E27FC236}">
                <a16:creationId xmlns:a16="http://schemas.microsoft.com/office/drawing/2014/main" id="{145373EE-11B5-4925-0A4A-4CF3B5CBE477}"/>
              </a:ext>
            </a:extLst>
          </p:cNvPr>
          <p:cNvSpPr>
            <a:spLocks noGrp="1"/>
          </p:cNvSpPr>
          <p:nvPr>
            <p:ph idx="1"/>
          </p:nvPr>
        </p:nvSpPr>
        <p:spPr>
          <a:xfrm>
            <a:off x="628650" y="1152939"/>
            <a:ext cx="7886700" cy="3765534"/>
          </a:xfrm>
        </p:spPr>
        <p:txBody>
          <a:bodyPr vert="horz" lIns="68580" tIns="34290" rIns="68580" bIns="34290" rtlCol="0" anchor="t">
            <a:norm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marL="0" indent="0">
              <a:lnSpc>
                <a:spcPct val="150000"/>
              </a:lnSpc>
              <a:buNone/>
            </a:pPr>
            <a:r>
              <a:rPr lang="en-US" sz="2800" dirty="0">
                <a:latin typeface="Times New Roman"/>
                <a:ea typeface="+mn-lt"/>
                <a:cs typeface="+mn-lt"/>
              </a:rPr>
              <a:t>To  design and develop an AI and IoT-based system that enables paralysis patients to communicate using hand gesture recognition and provides real-time health monitoring, improving patient independence, safety, and facilitating remote care.</a:t>
            </a:r>
            <a:endParaRPr lang="en-US" sz="2800" dirty="0">
              <a:highlight>
                <a:srgbClr val="FFFFFF"/>
              </a:highlight>
              <a:latin typeface="Times New Roman"/>
              <a:ea typeface="Calibri"/>
              <a:cs typeface="Times New Roman"/>
            </a:endParaRPr>
          </a:p>
        </p:txBody>
      </p:sp>
    </p:spTree>
    <p:extLst>
      <p:ext uri="{BB962C8B-B14F-4D97-AF65-F5344CB8AC3E}">
        <p14:creationId xmlns:p14="http://schemas.microsoft.com/office/powerpoint/2010/main" val="2500948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C95C9A-A2FF-903D-99AC-F60C5C3E521D}"/>
              </a:ext>
            </a:extLst>
          </p:cNvPr>
          <p:cNvSpPr>
            <a:spLocks noGrp="1"/>
          </p:cNvSpPr>
          <p:nvPr>
            <p:ph idx="1"/>
          </p:nvPr>
        </p:nvSpPr>
        <p:spPr>
          <a:xfrm>
            <a:off x="-3464" y="-108394"/>
            <a:ext cx="9150927" cy="5142524"/>
          </a:xfrm>
        </p:spPr>
        <p:txBody>
          <a:bodyPr vert="horz" lIns="68580" tIns="34290" rIns="68580" bIns="34290" rtlCol="0" anchor="t">
            <a:normAutofit fontScale="85000" lnSpcReduction="20000"/>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marL="0" indent="0">
              <a:lnSpc>
                <a:spcPct val="150000"/>
              </a:lnSpc>
              <a:buNone/>
            </a:pPr>
            <a:r>
              <a:rPr lang="en-US" sz="2800" dirty="0">
                <a:latin typeface="Times New Roman"/>
                <a:cs typeface="Times New Roman"/>
              </a:rPr>
              <a:t>SPECIFIC OBJECTIVES</a:t>
            </a:r>
            <a:endParaRPr lang="en-US" dirty="0"/>
          </a:p>
          <a:p>
            <a:pPr>
              <a:lnSpc>
                <a:spcPct val="150000"/>
              </a:lnSpc>
              <a:buNone/>
            </a:pPr>
            <a:r>
              <a:rPr lang="en-US" sz="2800" b="1" dirty="0" smtClean="0">
                <a:latin typeface="Times New Roman"/>
                <a:ea typeface="+mn-lt"/>
                <a:cs typeface="+mn-lt"/>
              </a:rPr>
              <a:t>I.</a:t>
            </a:r>
            <a:r>
              <a:rPr lang="en-US" sz="2800" dirty="0" smtClean="0">
                <a:latin typeface="Times New Roman"/>
                <a:ea typeface="+mn-lt"/>
                <a:cs typeface="+mn-lt"/>
              </a:rPr>
              <a:t> To </a:t>
            </a:r>
            <a:r>
              <a:rPr lang="en-US" sz="2800" dirty="0">
                <a:latin typeface="Times New Roman"/>
                <a:ea typeface="+mn-lt"/>
                <a:cs typeface="+mn-lt"/>
              </a:rPr>
              <a:t>implement hand gesture recognition and real-time monitoring </a:t>
            </a:r>
            <a:r>
              <a:rPr lang="en-US" sz="2800" dirty="0" smtClean="0">
                <a:latin typeface="Times New Roman"/>
                <a:ea typeface="+mn-lt"/>
                <a:cs typeface="+mn-lt"/>
              </a:rPr>
              <a:t>system of </a:t>
            </a:r>
            <a:r>
              <a:rPr lang="en-US" sz="2800" dirty="0">
                <a:latin typeface="Times New Roman"/>
                <a:ea typeface="+mn-lt"/>
                <a:cs typeface="+mn-lt"/>
              </a:rPr>
              <a:t>vital </a:t>
            </a:r>
            <a:r>
              <a:rPr lang="en-US" sz="2800" dirty="0" smtClean="0">
                <a:latin typeface="Times New Roman"/>
                <a:ea typeface="+mn-lt"/>
                <a:cs typeface="+mn-lt"/>
              </a:rPr>
              <a:t>signs. </a:t>
            </a:r>
          </a:p>
          <a:p>
            <a:pPr>
              <a:lnSpc>
                <a:spcPct val="150000"/>
              </a:lnSpc>
              <a:buNone/>
            </a:pPr>
            <a:r>
              <a:rPr lang="en-US" sz="2800" b="1" dirty="0" smtClean="0">
                <a:latin typeface="Times New Roman"/>
                <a:ea typeface="+mn-lt"/>
                <a:cs typeface="+mn-lt"/>
              </a:rPr>
              <a:t>II</a:t>
            </a:r>
            <a:r>
              <a:rPr lang="en-US" sz="2800" b="1" dirty="0">
                <a:latin typeface="Times New Roman"/>
                <a:ea typeface="+mn-lt"/>
                <a:cs typeface="+mn-lt"/>
              </a:rPr>
              <a:t>.</a:t>
            </a:r>
            <a:r>
              <a:rPr lang="en-US" sz="2800" dirty="0">
                <a:latin typeface="Times New Roman"/>
                <a:ea typeface="+mn-lt"/>
                <a:cs typeface="+mn-lt"/>
              </a:rPr>
              <a:t> To implement a wireless communication system to transmit patient gestures and health data.</a:t>
            </a:r>
          </a:p>
          <a:p>
            <a:pPr>
              <a:lnSpc>
                <a:spcPct val="150000"/>
              </a:lnSpc>
              <a:buNone/>
            </a:pPr>
            <a:r>
              <a:rPr lang="en-US" sz="2800" b="1" dirty="0">
                <a:latin typeface="Times New Roman"/>
                <a:ea typeface="+mn-lt"/>
                <a:cs typeface="+mn-lt"/>
              </a:rPr>
              <a:t>III.</a:t>
            </a:r>
            <a:r>
              <a:rPr lang="en-US" sz="2800" dirty="0">
                <a:latin typeface="Times New Roman"/>
                <a:ea typeface="+mn-lt"/>
                <a:cs typeface="+mn-lt"/>
              </a:rPr>
              <a:t> To develop an IoT platform with a local dashboard for caregivers and remote access for doctors.</a:t>
            </a:r>
          </a:p>
          <a:p>
            <a:pPr>
              <a:lnSpc>
                <a:spcPct val="150000"/>
              </a:lnSpc>
              <a:buNone/>
            </a:pPr>
            <a:r>
              <a:rPr lang="en-US" sz="2800" b="1" dirty="0">
                <a:latin typeface="Times New Roman"/>
                <a:ea typeface="+mn-lt"/>
                <a:cs typeface="+mn-lt"/>
              </a:rPr>
              <a:t>IV.</a:t>
            </a:r>
            <a:r>
              <a:rPr lang="en-US" sz="2800" dirty="0">
                <a:latin typeface="Times New Roman"/>
                <a:ea typeface="+mn-lt"/>
                <a:cs typeface="+mn-lt"/>
              </a:rPr>
              <a:t> To test and evaluate the system’s accuracy, response time, reliability, and usability.</a:t>
            </a:r>
          </a:p>
          <a:p>
            <a:pPr marL="0" indent="0">
              <a:lnSpc>
                <a:spcPct val="100000"/>
              </a:lnSpc>
              <a:buNone/>
            </a:pPr>
            <a:endParaRPr lang="en-US" sz="2800" dirty="0">
              <a:latin typeface="Times New Roman"/>
              <a:cs typeface="Times New Roman"/>
            </a:endParaRPr>
          </a:p>
          <a:p>
            <a:pPr marL="0" indent="0">
              <a:buNone/>
            </a:pPr>
            <a:endParaRPr lang="en-US" dirty="0">
              <a:latin typeface="Times New Roman"/>
              <a:cs typeface="Times New Roman"/>
            </a:endParaRPr>
          </a:p>
          <a:p>
            <a:endParaRPr lang="en-US" sz="2400" dirty="0">
              <a:latin typeface="Times New Roman"/>
              <a:cs typeface="Times New Roman"/>
            </a:endParaRPr>
          </a:p>
        </p:txBody>
      </p:sp>
    </p:spTree>
    <p:extLst>
      <p:ext uri="{BB962C8B-B14F-4D97-AF65-F5344CB8AC3E}">
        <p14:creationId xmlns:p14="http://schemas.microsoft.com/office/powerpoint/2010/main" val="271649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8D3FE-4F56-6EC9-30A4-C6ADFD0250F4}"/>
              </a:ext>
            </a:extLst>
          </p:cNvPr>
          <p:cNvSpPr>
            <a:spLocks noGrp="1"/>
          </p:cNvSpPr>
          <p:nvPr>
            <p:ph type="title"/>
          </p:nvPr>
        </p:nvSpPr>
        <p:spPr>
          <a:xfrm>
            <a:off x="0" y="288132"/>
            <a:ext cx="9144000" cy="379810"/>
          </a:xfrm>
        </p:spPr>
        <p:txBody>
          <a:bodyPr>
            <a:normAutofit fontScale="90000"/>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en-US" sz="2400">
                <a:latin typeface="Times New Roman"/>
                <a:ea typeface="Calibri Light"/>
                <a:cs typeface="Calibri Light"/>
              </a:rPr>
              <a:t>LITERATURE</a:t>
            </a:r>
            <a:r>
              <a:rPr lang="en-US" sz="3000">
                <a:ea typeface="Calibri Light"/>
                <a:cs typeface="Calibri Light"/>
              </a:rPr>
              <a:t> </a:t>
            </a:r>
            <a:r>
              <a:rPr lang="en-US" sz="2400">
                <a:latin typeface="Times New Roman"/>
                <a:ea typeface="Calibri Light"/>
                <a:cs typeface="Calibri Light"/>
              </a:rPr>
              <a:t>REVIEW</a:t>
            </a:r>
            <a:endParaRPr lang="en-US" sz="2400">
              <a:latin typeface="Times New Roman"/>
            </a:endParaRPr>
          </a:p>
        </p:txBody>
      </p:sp>
      <p:graphicFrame>
        <p:nvGraphicFramePr>
          <p:cNvPr id="4" name="Content Placeholder 3">
            <a:extLst>
              <a:ext uri="{FF2B5EF4-FFF2-40B4-BE49-F238E27FC236}">
                <a16:creationId xmlns:a16="http://schemas.microsoft.com/office/drawing/2014/main" id="{80D8D7BD-FE54-1E24-31CB-FCF6F6EA748D}"/>
              </a:ext>
            </a:extLst>
          </p:cNvPr>
          <p:cNvGraphicFramePr>
            <a:graphicFrameLocks noGrp="1"/>
          </p:cNvGraphicFramePr>
          <p:nvPr>
            <p:ph idx="1"/>
            <p:extLst>
              <p:ext uri="{D42A27DB-BD31-4B8C-83A1-F6EECF244321}">
                <p14:modId xmlns:p14="http://schemas.microsoft.com/office/powerpoint/2010/main" val="4076731430"/>
              </p:ext>
            </p:extLst>
          </p:nvPr>
        </p:nvGraphicFramePr>
        <p:xfrm>
          <a:off x="14288" y="671513"/>
          <a:ext cx="9108057" cy="4983862"/>
        </p:xfrm>
        <a:graphic>
          <a:graphicData uri="http://schemas.openxmlformats.org/drawingml/2006/table">
            <a:tbl>
              <a:tblPr firstRow="1" bandRow="1">
                <a:tableStyleId>{5940675A-B579-460E-94D1-54222C63F5DA}</a:tableStyleId>
              </a:tblPr>
              <a:tblGrid>
                <a:gridCol w="641959">
                  <a:extLst>
                    <a:ext uri="{9D8B030D-6E8A-4147-A177-3AD203B41FA5}">
                      <a16:colId xmlns:a16="http://schemas.microsoft.com/office/drawing/2014/main" val="2152337378"/>
                    </a:ext>
                  </a:extLst>
                </a:gridCol>
                <a:gridCol w="2394059">
                  <a:extLst>
                    <a:ext uri="{9D8B030D-6E8A-4147-A177-3AD203B41FA5}">
                      <a16:colId xmlns:a16="http://schemas.microsoft.com/office/drawing/2014/main" val="1558735489"/>
                    </a:ext>
                  </a:extLst>
                </a:gridCol>
                <a:gridCol w="1518010">
                  <a:extLst>
                    <a:ext uri="{9D8B030D-6E8A-4147-A177-3AD203B41FA5}">
                      <a16:colId xmlns:a16="http://schemas.microsoft.com/office/drawing/2014/main" val="1587071860"/>
                    </a:ext>
                  </a:extLst>
                </a:gridCol>
                <a:gridCol w="1487465">
                  <a:extLst>
                    <a:ext uri="{9D8B030D-6E8A-4147-A177-3AD203B41FA5}">
                      <a16:colId xmlns:a16="http://schemas.microsoft.com/office/drawing/2014/main" val="1328209400"/>
                    </a:ext>
                  </a:extLst>
                </a:gridCol>
                <a:gridCol w="1548554">
                  <a:extLst>
                    <a:ext uri="{9D8B030D-6E8A-4147-A177-3AD203B41FA5}">
                      <a16:colId xmlns:a16="http://schemas.microsoft.com/office/drawing/2014/main" val="3099744344"/>
                    </a:ext>
                  </a:extLst>
                </a:gridCol>
                <a:gridCol w="1518010">
                  <a:extLst>
                    <a:ext uri="{9D8B030D-6E8A-4147-A177-3AD203B41FA5}">
                      <a16:colId xmlns:a16="http://schemas.microsoft.com/office/drawing/2014/main" val="1491373810"/>
                    </a:ext>
                  </a:extLst>
                </a:gridCol>
              </a:tblGrid>
              <a:tr h="525780">
                <a:tc>
                  <a:txBody>
                    <a:bodyPr/>
                    <a:lstStyle/>
                    <a:p>
                      <a:pPr>
                        <a:lnSpc>
                          <a:spcPct val="100000"/>
                        </a:lnSpc>
                      </a:pPr>
                      <a:r>
                        <a:rPr lang="en-US" sz="1500">
                          <a:latin typeface="Times New Roman"/>
                        </a:rPr>
                        <a:t>S/N</a:t>
                      </a:r>
                    </a:p>
                  </a:txBody>
                  <a:tcPr marL="68580" marR="68580" marT="34290" marB="34290"/>
                </a:tc>
                <a:tc>
                  <a:txBody>
                    <a:bodyPr/>
                    <a:lstStyle/>
                    <a:p>
                      <a:pPr>
                        <a:lnSpc>
                          <a:spcPct val="100000"/>
                        </a:lnSpc>
                      </a:pPr>
                      <a:r>
                        <a:rPr lang="en-US" sz="1500">
                          <a:latin typeface="Times New Roman"/>
                        </a:rPr>
                        <a:t>AUTHORS</a:t>
                      </a:r>
                    </a:p>
                  </a:txBody>
                  <a:tcPr marL="68580" marR="68580" marT="34290" marB="34290"/>
                </a:tc>
                <a:tc>
                  <a:txBody>
                    <a:bodyPr/>
                    <a:lstStyle/>
                    <a:p>
                      <a:pPr>
                        <a:lnSpc>
                          <a:spcPct val="100000"/>
                        </a:lnSpc>
                      </a:pPr>
                      <a:r>
                        <a:rPr lang="en-US" sz="1500">
                          <a:latin typeface="Times New Roman"/>
                        </a:rPr>
                        <a:t>YEAR</a:t>
                      </a:r>
                    </a:p>
                  </a:txBody>
                  <a:tcPr marL="68580" marR="68580" marT="34290" marB="34290"/>
                </a:tc>
                <a:tc>
                  <a:txBody>
                    <a:bodyPr/>
                    <a:lstStyle/>
                    <a:p>
                      <a:pPr>
                        <a:lnSpc>
                          <a:spcPct val="100000"/>
                        </a:lnSpc>
                      </a:pPr>
                      <a:r>
                        <a:rPr lang="en-US" sz="1500">
                          <a:latin typeface="Times New Roman"/>
                        </a:rPr>
                        <a:t>TECHNOLOGY USED</a:t>
                      </a:r>
                    </a:p>
                  </a:txBody>
                  <a:tcPr marL="68580" marR="68580" marT="34290" marB="34290"/>
                </a:tc>
                <a:tc>
                  <a:txBody>
                    <a:bodyPr/>
                    <a:lstStyle/>
                    <a:p>
                      <a:pPr>
                        <a:lnSpc>
                          <a:spcPct val="100000"/>
                        </a:lnSpc>
                      </a:pPr>
                      <a:r>
                        <a:rPr lang="en-US" sz="1500">
                          <a:latin typeface="Times New Roman"/>
                        </a:rPr>
                        <a:t>STRENGTH</a:t>
                      </a:r>
                    </a:p>
                  </a:txBody>
                  <a:tcPr marL="68580" marR="68580" marT="34290" marB="34290"/>
                </a:tc>
                <a:tc>
                  <a:txBody>
                    <a:bodyPr/>
                    <a:lstStyle/>
                    <a:p>
                      <a:pPr>
                        <a:lnSpc>
                          <a:spcPct val="100000"/>
                        </a:lnSpc>
                      </a:pPr>
                      <a:r>
                        <a:rPr lang="en-US" sz="1500">
                          <a:latin typeface="Times New Roman"/>
                        </a:rPr>
                        <a:t>WEAKNESS</a:t>
                      </a:r>
                    </a:p>
                  </a:txBody>
                  <a:tcPr marL="68580" marR="68580" marT="34290" marB="34290"/>
                </a:tc>
                <a:extLst>
                  <a:ext uri="{0D108BD9-81ED-4DB2-BD59-A6C34878D82A}">
                    <a16:rowId xmlns:a16="http://schemas.microsoft.com/office/drawing/2014/main" val="2011892044"/>
                  </a:ext>
                </a:extLst>
              </a:tr>
              <a:tr h="1440180">
                <a:tc>
                  <a:txBody>
                    <a:bodyPr/>
                    <a:lstStyle/>
                    <a:p>
                      <a:pPr>
                        <a:lnSpc>
                          <a:spcPct val="100000"/>
                        </a:lnSpc>
                      </a:pPr>
                      <a:r>
                        <a:rPr lang="en-US" sz="1500">
                          <a:latin typeface="Times New Roman"/>
                        </a:rPr>
                        <a:t>1.</a:t>
                      </a:r>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latin typeface="Times New Roman"/>
                        </a:rPr>
                        <a:t>Gayathiri &amp; Haziqah,</a:t>
                      </a:r>
                      <a:endParaRPr lang="en-US" sz="1400"/>
                    </a:p>
                    <a:p>
                      <a:pPr lvl="0" algn="l">
                        <a:lnSpc>
                          <a:spcPct val="100000"/>
                        </a:lnSpc>
                        <a:spcBef>
                          <a:spcPts val="0"/>
                        </a:spcBef>
                        <a:spcAft>
                          <a:spcPts val="0"/>
                        </a:spcAft>
                        <a:buNone/>
                      </a:pPr>
                      <a:endParaRPr lang="en-US" sz="1500" u="none" strike="noStrike" noProof="0">
                        <a:solidFill>
                          <a:srgbClr val="000000"/>
                        </a:solidFill>
                        <a:latin typeface="Times New Roman"/>
                      </a:endParaRPr>
                    </a:p>
                    <a:p>
                      <a:pPr lvl="0">
                        <a:lnSpc>
                          <a:spcPct val="100000"/>
                        </a:lnSpc>
                        <a:buNone/>
                      </a:pPr>
                      <a:endParaRPr lang="en-US" sz="1500">
                        <a:latin typeface="Times New Roman"/>
                      </a:endParaRPr>
                    </a:p>
                  </a:txBody>
                  <a:tcPr marL="68580" marR="68580" marT="34290" marB="34290"/>
                </a:tc>
                <a:tc>
                  <a:txBody>
                    <a:bodyPr/>
                    <a:lstStyle/>
                    <a:p>
                      <a:pPr lvl="0">
                        <a:lnSpc>
                          <a:spcPct val="100000"/>
                        </a:lnSpc>
                        <a:buNone/>
                      </a:pPr>
                      <a:r>
                        <a:rPr lang="en-US" sz="1500">
                          <a:latin typeface="Times New Roman"/>
                        </a:rPr>
                        <a:t>2024</a:t>
                      </a:r>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latin typeface="Times New Roman"/>
                        </a:rPr>
                        <a:t>IoT for paralysis patient healthcare (ESP32 + motion sensors)</a:t>
                      </a:r>
                      <a:endParaRPr lang="en-US" sz="1400"/>
                    </a:p>
                    <a:p>
                      <a:pPr lvl="0">
                        <a:lnSpc>
                          <a:spcPct val="100000"/>
                        </a:lnSpc>
                        <a:buNone/>
                      </a:pPr>
                      <a:endParaRPr lang="en-US" sz="1500">
                        <a:latin typeface="Times New Roman"/>
                      </a:endParaRPr>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latin typeface="Times New Roman"/>
                        </a:rPr>
                        <a:t>Affordable, simple device; includes vital sign monitoring</a:t>
                      </a:r>
                      <a:endParaRPr lang="en-US" sz="1400">
                        <a:solidFill>
                          <a:srgbClr val="000000"/>
                        </a:solidFill>
                      </a:endParaRPr>
                    </a:p>
                    <a:p>
                      <a:pPr lvl="0">
                        <a:lnSpc>
                          <a:spcPct val="100000"/>
                        </a:lnSpc>
                        <a:buNone/>
                      </a:pPr>
                      <a:endParaRPr lang="en-US" sz="1500">
                        <a:latin typeface="Times New Roman"/>
                      </a:endParaRPr>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latin typeface="Times New Roman"/>
                        </a:rPr>
                        <a:t>No robust AI for gesture recognition;  limited real-time response.</a:t>
                      </a:r>
                      <a:endParaRPr lang="en-US" sz="1400"/>
                    </a:p>
                    <a:p>
                      <a:pPr lvl="0">
                        <a:lnSpc>
                          <a:spcPct val="100000"/>
                        </a:lnSpc>
                        <a:buNone/>
                      </a:pPr>
                      <a:endParaRPr lang="en-US" sz="1500">
                        <a:latin typeface="Times New Roman"/>
                      </a:endParaRPr>
                    </a:p>
                  </a:txBody>
                  <a:tcPr marL="68580" marR="68580" marT="34290" marB="34290"/>
                </a:tc>
                <a:extLst>
                  <a:ext uri="{0D108BD9-81ED-4DB2-BD59-A6C34878D82A}">
                    <a16:rowId xmlns:a16="http://schemas.microsoft.com/office/drawing/2014/main" val="3668891231"/>
                  </a:ext>
                </a:extLst>
              </a:tr>
              <a:tr h="1508951">
                <a:tc>
                  <a:txBody>
                    <a:bodyPr/>
                    <a:lstStyle/>
                    <a:p>
                      <a:pPr>
                        <a:lnSpc>
                          <a:spcPct val="100000"/>
                        </a:lnSpc>
                      </a:pPr>
                      <a:r>
                        <a:rPr lang="en-US" sz="1500">
                          <a:latin typeface="Times New Roman"/>
                        </a:rPr>
                        <a:t>2.</a:t>
                      </a:r>
                    </a:p>
                  </a:txBody>
                  <a:tcPr marL="68580" marR="68580" marT="34290" marB="34290"/>
                </a:tc>
                <a:tc>
                  <a:txBody>
                    <a:bodyPr/>
                    <a:lstStyle/>
                    <a:p>
                      <a:pPr lvl="0">
                        <a:lnSpc>
                          <a:spcPct val="100000"/>
                        </a:lnSpc>
                        <a:buNone/>
                      </a:pPr>
                      <a:r>
                        <a:rPr lang="en-US" sz="1500" u="none" strike="noStrike" noProof="0">
                          <a:latin typeface="Times New Roman"/>
                        </a:rPr>
                        <a:t>Kishore Kanna et al., 2024</a:t>
                      </a:r>
                      <a:endParaRPr lang="en-US" sz="1500">
                        <a:latin typeface="Times New Roman"/>
                      </a:endParaRPr>
                    </a:p>
                  </a:txBody>
                  <a:tcPr marL="68580" marR="68580" marT="34290" marB="34290"/>
                </a:tc>
                <a:tc>
                  <a:txBody>
                    <a:bodyPr/>
                    <a:lstStyle/>
                    <a:p>
                      <a:pPr lvl="0">
                        <a:lnSpc>
                          <a:spcPct val="100000"/>
                        </a:lnSpc>
                        <a:buNone/>
                      </a:pPr>
                      <a:r>
                        <a:rPr lang="en-US" sz="1500">
                          <a:latin typeface="Times New Roman"/>
                        </a:rPr>
                        <a:t>2024</a:t>
                      </a:r>
                    </a:p>
                  </a:txBody>
                  <a:tcPr marL="68580" marR="68580" marT="34290" marB="34290"/>
                </a:tc>
                <a:tc>
                  <a:txBody>
                    <a:bodyPr/>
                    <a:lstStyle/>
                    <a:p>
                      <a:pPr lvl="0">
                        <a:lnSpc>
                          <a:spcPct val="100000"/>
                        </a:lnSpc>
                        <a:buNone/>
                      </a:pPr>
                      <a:r>
                        <a:rPr lang="en-US" sz="1500" u="none" strike="noStrike" noProof="0">
                          <a:latin typeface="Times New Roman"/>
                        </a:rPr>
                        <a:t>Assistive glove for paralysis &amp; health info via IoT</a:t>
                      </a:r>
                      <a:endParaRPr lang="en-US" sz="1500">
                        <a:latin typeface="Times New Roman"/>
                      </a:endParaRPr>
                    </a:p>
                  </a:txBody>
                  <a:tcPr marL="68580" marR="68580" marT="34290" marB="34290"/>
                </a:tc>
                <a:tc>
                  <a:txBody>
                    <a:bodyPr/>
                    <a:lstStyle/>
                    <a:p>
                      <a:pPr lvl="0">
                        <a:lnSpc>
                          <a:spcPct val="100000"/>
                        </a:lnSpc>
                        <a:buNone/>
                      </a:pPr>
                      <a:r>
                        <a:rPr lang="en-US" sz="1500" u="none" strike="noStrike" noProof="0">
                          <a:latin typeface="Times New Roman"/>
                        </a:rPr>
                        <a:t>Integrates communication and vital monitoring</a:t>
                      </a:r>
                    </a:p>
                  </a:txBody>
                  <a:tcPr marL="68580" marR="68580" marT="34290" marB="34290"/>
                </a:tc>
                <a:tc>
                  <a:txBody>
                    <a:bodyPr/>
                    <a:lstStyle/>
                    <a:p>
                      <a:pPr lvl="0">
                        <a:lnSpc>
                          <a:spcPct val="100000"/>
                        </a:lnSpc>
                        <a:buNone/>
                      </a:pPr>
                      <a:r>
                        <a:rPr lang="en-US" sz="1500" u="none" strike="noStrike" noProof="0">
                          <a:latin typeface="Times New Roman"/>
                        </a:rPr>
                        <a:t>Basic gesture detection, lacks AI learning  to detect complex or weak gestures</a:t>
                      </a:r>
                      <a:endParaRPr lang="en-US" sz="1500">
                        <a:latin typeface="Times New Roman"/>
                      </a:endParaRPr>
                    </a:p>
                  </a:txBody>
                  <a:tcPr marL="68580" marR="68580" marT="34290" marB="34290"/>
                </a:tc>
                <a:extLst>
                  <a:ext uri="{0D108BD9-81ED-4DB2-BD59-A6C34878D82A}">
                    <a16:rowId xmlns:a16="http://schemas.microsoft.com/office/drawing/2014/main" val="1612831061"/>
                  </a:ext>
                </a:extLst>
              </a:tr>
              <a:tr h="1508951">
                <a:tc>
                  <a:txBody>
                    <a:bodyPr/>
                    <a:lstStyle/>
                    <a:p>
                      <a:pPr>
                        <a:lnSpc>
                          <a:spcPct val="100000"/>
                        </a:lnSpc>
                      </a:pPr>
                      <a:r>
                        <a:rPr lang="en-US" sz="1500">
                          <a:latin typeface="Times New Roman"/>
                        </a:rPr>
                        <a:t>3.</a:t>
                      </a:r>
                    </a:p>
                  </a:txBody>
                  <a:tcPr marL="68580" marR="68580" marT="34290" marB="34290"/>
                </a:tc>
                <a:tc>
                  <a:txBody>
                    <a:bodyPr/>
                    <a:lstStyle/>
                    <a:p>
                      <a:pPr lvl="0">
                        <a:lnSpc>
                          <a:spcPct val="100000"/>
                        </a:lnSpc>
                        <a:buNone/>
                      </a:pPr>
                      <a:r>
                        <a:rPr lang="en-US" sz="1500" u="none" strike="noStrike" noProof="0">
                          <a:latin typeface="Times New Roman"/>
                        </a:rPr>
                        <a:t>A.K. &amp; U.N.T., </a:t>
                      </a:r>
                      <a:endParaRPr lang="en-US" sz="1400"/>
                    </a:p>
                  </a:txBody>
                  <a:tcPr marL="68580" marR="68580" marT="34290" marB="34290"/>
                </a:tc>
                <a:tc>
                  <a:txBody>
                    <a:bodyPr/>
                    <a:lstStyle/>
                    <a:p>
                      <a:pPr lvl="0">
                        <a:lnSpc>
                          <a:spcPct val="100000"/>
                        </a:lnSpc>
                        <a:buNone/>
                      </a:pPr>
                      <a:r>
                        <a:rPr lang="en-US" sz="1500">
                          <a:latin typeface="Times New Roman"/>
                        </a:rPr>
                        <a:t>2025</a:t>
                      </a:r>
                    </a:p>
                  </a:txBody>
                  <a:tcPr marL="68580" marR="68580" marT="34290" marB="34290"/>
                </a:tc>
                <a:tc>
                  <a:txBody>
                    <a:bodyPr/>
                    <a:lstStyle/>
                    <a:p>
                      <a:pPr lvl="0">
                        <a:lnSpc>
                          <a:spcPct val="100000"/>
                        </a:lnSpc>
                        <a:buNone/>
                      </a:pPr>
                      <a:r>
                        <a:rPr lang="en-US" sz="1500" u="none" strike="noStrike" noProof="0">
                          <a:latin typeface="Times New Roman"/>
                        </a:rPr>
                        <a:t>IoT smart glove + sensors + SVM for gesture &amp; health monitoring</a:t>
                      </a:r>
                      <a:endParaRPr lang="en-US" sz="1500">
                        <a:latin typeface="Times New Roman"/>
                      </a:endParaRPr>
                    </a:p>
                  </a:txBody>
                  <a:tcPr marL="68580" marR="68580" marT="34290" marB="34290"/>
                </a:tc>
                <a:tc>
                  <a:txBody>
                    <a:bodyPr/>
                    <a:lstStyle/>
                    <a:p>
                      <a:pPr lvl="0">
                        <a:lnSpc>
                          <a:spcPct val="100000"/>
                        </a:lnSpc>
                        <a:buNone/>
                      </a:pPr>
                      <a:r>
                        <a:rPr lang="en-US" sz="1500" u="none" strike="noStrike" noProof="0">
                          <a:latin typeface="Times New Roman"/>
                        </a:rPr>
                        <a:t>integrates gesture recognition and health monitoring, real-time IoT data</a:t>
                      </a:r>
                      <a:endParaRPr lang="en-US" sz="1500">
                        <a:latin typeface="Times New Roman"/>
                      </a:endParaRPr>
                    </a:p>
                  </a:txBody>
                  <a:tcPr marL="68580" marR="68580" marT="34290" marB="34290"/>
                </a:tc>
                <a:tc>
                  <a:txBody>
                    <a:bodyPr/>
                    <a:lstStyle/>
                    <a:p>
                      <a:pPr lvl="0">
                        <a:lnSpc>
                          <a:spcPct val="100000"/>
                        </a:lnSpc>
                        <a:buNone/>
                      </a:pPr>
                      <a:r>
                        <a:rPr lang="en-US" sz="1500" u="none" strike="noStrike" noProof="0">
                          <a:latin typeface="Times New Roman"/>
                        </a:rPr>
                        <a:t>Moderate AI accuracy (~82%); limited gesture types; </a:t>
                      </a:r>
                      <a:endParaRPr lang="en-US" sz="1500">
                        <a:latin typeface="Times New Roman"/>
                      </a:endParaRPr>
                    </a:p>
                  </a:txBody>
                  <a:tcPr marL="68580" marR="68580" marT="34290" marB="34290"/>
                </a:tc>
                <a:extLst>
                  <a:ext uri="{0D108BD9-81ED-4DB2-BD59-A6C34878D82A}">
                    <a16:rowId xmlns:a16="http://schemas.microsoft.com/office/drawing/2014/main" val="693663779"/>
                  </a:ext>
                </a:extLst>
              </a:tr>
            </a:tbl>
          </a:graphicData>
        </a:graphic>
      </p:graphicFrame>
    </p:spTree>
    <p:extLst>
      <p:ext uri="{BB962C8B-B14F-4D97-AF65-F5344CB8AC3E}">
        <p14:creationId xmlns:p14="http://schemas.microsoft.com/office/powerpoint/2010/main" val="3257253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B93B3BA-43E4-BB31-1451-FE86F147904B}"/>
              </a:ext>
            </a:extLst>
          </p:cNvPr>
          <p:cNvGraphicFramePr>
            <a:graphicFrameLocks noGrp="1"/>
          </p:cNvGraphicFramePr>
          <p:nvPr>
            <p:ph idx="1"/>
            <p:extLst>
              <p:ext uri="{D42A27DB-BD31-4B8C-83A1-F6EECF244321}">
                <p14:modId xmlns:p14="http://schemas.microsoft.com/office/powerpoint/2010/main" val="522263640"/>
              </p:ext>
            </p:extLst>
          </p:nvPr>
        </p:nvGraphicFramePr>
        <p:xfrm>
          <a:off x="628650" y="357188"/>
          <a:ext cx="7886700" cy="5059395"/>
        </p:xfrm>
        <a:graphic>
          <a:graphicData uri="http://schemas.openxmlformats.org/drawingml/2006/table">
            <a:tbl>
              <a:tblPr firstRow="1" bandRow="1">
                <a:tableStyleId>{5940675A-B579-460E-94D1-54222C63F5DA}</a:tableStyleId>
              </a:tblPr>
              <a:tblGrid>
                <a:gridCol w="1314450">
                  <a:extLst>
                    <a:ext uri="{9D8B030D-6E8A-4147-A177-3AD203B41FA5}">
                      <a16:colId xmlns:a16="http://schemas.microsoft.com/office/drawing/2014/main" val="1544208846"/>
                    </a:ext>
                  </a:extLst>
                </a:gridCol>
                <a:gridCol w="1314450">
                  <a:extLst>
                    <a:ext uri="{9D8B030D-6E8A-4147-A177-3AD203B41FA5}">
                      <a16:colId xmlns:a16="http://schemas.microsoft.com/office/drawing/2014/main" val="1792735825"/>
                    </a:ext>
                  </a:extLst>
                </a:gridCol>
                <a:gridCol w="1314450">
                  <a:extLst>
                    <a:ext uri="{9D8B030D-6E8A-4147-A177-3AD203B41FA5}">
                      <a16:colId xmlns:a16="http://schemas.microsoft.com/office/drawing/2014/main" val="3246670166"/>
                    </a:ext>
                  </a:extLst>
                </a:gridCol>
                <a:gridCol w="1314450">
                  <a:extLst>
                    <a:ext uri="{9D8B030D-6E8A-4147-A177-3AD203B41FA5}">
                      <a16:colId xmlns:a16="http://schemas.microsoft.com/office/drawing/2014/main" val="4234653376"/>
                    </a:ext>
                  </a:extLst>
                </a:gridCol>
                <a:gridCol w="1314450">
                  <a:extLst>
                    <a:ext uri="{9D8B030D-6E8A-4147-A177-3AD203B41FA5}">
                      <a16:colId xmlns:a16="http://schemas.microsoft.com/office/drawing/2014/main" val="4179239344"/>
                    </a:ext>
                  </a:extLst>
                </a:gridCol>
                <a:gridCol w="1314450">
                  <a:extLst>
                    <a:ext uri="{9D8B030D-6E8A-4147-A177-3AD203B41FA5}">
                      <a16:colId xmlns:a16="http://schemas.microsoft.com/office/drawing/2014/main" val="4078825964"/>
                    </a:ext>
                  </a:extLst>
                </a:gridCol>
              </a:tblGrid>
              <a:tr h="1455767">
                <a:tc>
                  <a:txBody>
                    <a:bodyPr/>
                    <a:lstStyle/>
                    <a:p>
                      <a:pPr lvl="0">
                        <a:lnSpc>
                          <a:spcPct val="100000"/>
                        </a:lnSpc>
                        <a:buNone/>
                      </a:pPr>
                      <a:r>
                        <a:rPr lang="en-US" sz="1500"/>
                        <a:t>4.</a:t>
                      </a:r>
                      <a:endParaRPr lang="en-US" sz="1400"/>
                    </a:p>
                  </a:txBody>
                  <a:tcPr marL="68580" marR="68580" marT="34290" marB="34290"/>
                </a:tc>
                <a:tc>
                  <a:txBody>
                    <a:bodyPr/>
                    <a:lstStyle/>
                    <a:p>
                      <a:pPr lvl="0">
                        <a:lnSpc>
                          <a:spcPct val="100000"/>
                        </a:lnSpc>
                        <a:buNone/>
                      </a:pPr>
                      <a:r>
                        <a:rPr lang="en-US" sz="1500" u="none" strike="noStrike" noProof="0" err="1"/>
                        <a:t>Kalpavi</a:t>
                      </a:r>
                      <a:r>
                        <a:rPr lang="en-US" sz="1500" u="none" strike="noStrike" noProof="0"/>
                        <a:t> C.Y. et al.</a:t>
                      </a:r>
                      <a:endParaRPr lang="en-US" sz="1500"/>
                    </a:p>
                  </a:txBody>
                  <a:tcPr marL="68580" marR="68580" marT="34290" marB="34290"/>
                </a:tc>
                <a:tc>
                  <a:txBody>
                    <a:bodyPr/>
                    <a:lstStyle/>
                    <a:p>
                      <a:pPr lvl="0">
                        <a:lnSpc>
                          <a:spcPct val="100000"/>
                        </a:lnSpc>
                        <a:buNone/>
                      </a:pPr>
                      <a:r>
                        <a:rPr lang="en-US" sz="1500"/>
                        <a:t>2025</a:t>
                      </a:r>
                      <a:endParaRPr lang="en-US" sz="1400"/>
                    </a:p>
                  </a:txBody>
                  <a:tcPr marL="68580" marR="68580" marT="34290" marB="34290"/>
                </a:tc>
                <a:tc>
                  <a:txBody>
                    <a:bodyPr/>
                    <a:lstStyle/>
                    <a:p>
                      <a:pPr lvl="0">
                        <a:lnSpc>
                          <a:spcPct val="100000"/>
                        </a:lnSpc>
                        <a:buNone/>
                      </a:pPr>
                      <a:r>
                        <a:rPr lang="en-US" sz="1500" u="none" strike="noStrike" noProof="0"/>
                        <a:t>IoT‑enabled smart gloves with sensors for gesture + health</a:t>
                      </a:r>
                      <a:endParaRPr lang="en-US" sz="1500"/>
                    </a:p>
                  </a:txBody>
                  <a:tcPr marL="68580" marR="68580" marT="34290" marB="34290"/>
                </a:tc>
                <a:tc>
                  <a:txBody>
                    <a:bodyPr/>
                    <a:lstStyle/>
                    <a:p>
                      <a:pPr lvl="0">
                        <a:lnSpc>
                          <a:spcPct val="100000"/>
                        </a:lnSpc>
                        <a:buNone/>
                      </a:pPr>
                      <a:r>
                        <a:rPr lang="en-US" sz="1500" u="none" strike="noStrike" noProof="0"/>
                        <a:t>Combines communication + health monitoring in one IoT system</a:t>
                      </a:r>
                      <a:endParaRPr lang="en-US" sz="1500"/>
                    </a:p>
                  </a:txBody>
                  <a:tcPr marL="68580" marR="68580" marT="34290" marB="34290"/>
                </a:tc>
                <a:tc>
                  <a:txBody>
                    <a:bodyPr/>
                    <a:lstStyle/>
                    <a:p>
                      <a:pPr lvl="0">
                        <a:lnSpc>
                          <a:spcPct val="100000"/>
                        </a:lnSpc>
                        <a:buNone/>
                      </a:pPr>
                      <a:r>
                        <a:rPr lang="en-US" sz="1500" u="none" strike="noStrike" noProof="0"/>
                        <a:t>Designed for military, not medical; may not suit low‑movement users</a:t>
                      </a:r>
                      <a:endParaRPr lang="en-US" sz="1500"/>
                    </a:p>
                  </a:txBody>
                  <a:tcPr marL="68580" marR="68580" marT="34290" marB="34290"/>
                </a:tc>
                <a:extLst>
                  <a:ext uri="{0D108BD9-81ED-4DB2-BD59-A6C34878D82A}">
                    <a16:rowId xmlns:a16="http://schemas.microsoft.com/office/drawing/2014/main" val="3305491184"/>
                  </a:ext>
                </a:extLst>
              </a:tr>
              <a:tr h="1917163">
                <a:tc>
                  <a:txBody>
                    <a:bodyPr/>
                    <a:lstStyle/>
                    <a:p>
                      <a:pPr lvl="0">
                        <a:lnSpc>
                          <a:spcPct val="100000"/>
                        </a:lnSpc>
                        <a:buNone/>
                      </a:pPr>
                      <a:r>
                        <a:rPr lang="en-US" sz="1500"/>
                        <a:t>5.</a:t>
                      </a:r>
                      <a:endParaRPr lang="en-US" sz="1400"/>
                    </a:p>
                  </a:txBody>
                  <a:tcPr marL="68580" marR="68580" marT="34290" marB="34290"/>
                </a:tc>
                <a:tc>
                  <a:txBody>
                    <a:bodyPr/>
                    <a:lstStyle/>
                    <a:p>
                      <a:pPr lvl="0">
                        <a:lnSpc>
                          <a:spcPct val="100000"/>
                        </a:lnSpc>
                        <a:buNone/>
                      </a:pPr>
                      <a:r>
                        <a:rPr lang="en-US" sz="1500" u="none" strike="noStrike" noProof="0"/>
                        <a:t>Angshuman Khan et al.</a:t>
                      </a:r>
                      <a:endParaRPr lang="en-US" sz="1500"/>
                    </a:p>
                  </a:txBody>
                  <a:tcPr marL="68580" marR="68580" marT="34290" marB="34290"/>
                </a:tc>
                <a:tc>
                  <a:txBody>
                    <a:bodyPr/>
                    <a:lstStyle/>
                    <a:p>
                      <a:pPr lvl="0">
                        <a:lnSpc>
                          <a:spcPct val="100000"/>
                        </a:lnSpc>
                        <a:buNone/>
                      </a:pPr>
                      <a:r>
                        <a:rPr lang="en-US" sz="1500"/>
                        <a:t>2025</a:t>
                      </a:r>
                      <a:endParaRPr lang="en-US" sz="1400"/>
                    </a:p>
                  </a:txBody>
                  <a:tcPr marL="68580" marR="68580" marT="34290" marB="34290"/>
                </a:tc>
                <a:tc>
                  <a:txBody>
                    <a:bodyPr/>
                    <a:lstStyle/>
                    <a:p>
                      <a:pPr lvl="0">
                        <a:lnSpc>
                          <a:spcPct val="100000"/>
                        </a:lnSpc>
                        <a:buNone/>
                      </a:pPr>
                      <a:r>
                        <a:rPr lang="en-US" sz="1500" u="none" strike="noStrike" noProof="0"/>
                        <a:t>IoT‑enabled sensor glove for </a:t>
                      </a:r>
                      <a:r>
                        <a:rPr lang="en-US" sz="1500" u="none" strike="noStrike" noProof="0" err="1"/>
                        <a:t>paralysed</a:t>
                      </a:r>
                      <a:r>
                        <a:rPr lang="en-US" sz="1500" u="none" strike="noStrike" noProof="0"/>
                        <a:t> patients</a:t>
                      </a:r>
                      <a:endParaRPr lang="en-US" sz="1500"/>
                    </a:p>
                  </a:txBody>
                  <a:tcPr marL="68580" marR="68580" marT="34290" marB="34290"/>
                </a:tc>
                <a:tc>
                  <a:txBody>
                    <a:bodyPr/>
                    <a:lstStyle/>
                    <a:p>
                      <a:pPr lvl="0" algn="l">
                        <a:lnSpc>
                          <a:spcPct val="100000"/>
                        </a:lnSpc>
                        <a:spcBef>
                          <a:spcPts val="0"/>
                        </a:spcBef>
                        <a:spcAft>
                          <a:spcPts val="0"/>
                        </a:spcAft>
                        <a:buNone/>
                      </a:pPr>
                      <a:r>
                        <a:rPr lang="en-US" sz="1500"/>
                        <a:t>Directly addresses communication + health monitoring; real‑time IoT transmission </a:t>
                      </a:r>
                      <a:endParaRPr lang="en-US" sz="1400"/>
                    </a:p>
                    <a:p>
                      <a:pPr lvl="0">
                        <a:lnSpc>
                          <a:spcPct val="100000"/>
                        </a:lnSpc>
                        <a:buNone/>
                      </a:pPr>
                      <a:endParaRPr lang="en-US" sz="1500" u="none" strike="noStrike" noProof="0"/>
                    </a:p>
                  </a:txBody>
                  <a:tcPr marL="68580" marR="68580" marT="34290" marB="34290"/>
                </a:tc>
                <a:tc>
                  <a:txBody>
                    <a:bodyPr/>
                    <a:lstStyle/>
                    <a:p>
                      <a:pPr lvl="0">
                        <a:lnSpc>
                          <a:spcPct val="100000"/>
                        </a:lnSpc>
                        <a:buNone/>
                      </a:pPr>
                      <a:r>
                        <a:rPr lang="en-US" sz="1500" u="none" strike="noStrike" noProof="0"/>
                        <a:t>Accuracy and reliability data vary)</a:t>
                      </a:r>
                      <a:endParaRPr lang="en-US" sz="1500"/>
                    </a:p>
                  </a:txBody>
                  <a:tcPr marL="68580" marR="68580" marT="34290" marB="34290"/>
                </a:tc>
                <a:extLst>
                  <a:ext uri="{0D108BD9-81ED-4DB2-BD59-A6C34878D82A}">
                    <a16:rowId xmlns:a16="http://schemas.microsoft.com/office/drawing/2014/main" val="3815502165"/>
                  </a:ext>
                </a:extLst>
              </a:tr>
              <a:tr h="1686465">
                <a:tc>
                  <a:txBody>
                    <a:bodyPr/>
                    <a:lstStyle/>
                    <a:p>
                      <a:pPr lvl="0">
                        <a:lnSpc>
                          <a:spcPct val="100000"/>
                        </a:lnSpc>
                        <a:buNone/>
                      </a:pPr>
                      <a:r>
                        <a:rPr lang="en-US" sz="1500"/>
                        <a:t>6.</a:t>
                      </a:r>
                      <a:endParaRPr lang="en-US" sz="1400"/>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rPr>
                        <a:t>Gayathiri &amp; Haziqah</a:t>
                      </a:r>
                      <a:endParaRPr lang="en-US" sz="1400"/>
                    </a:p>
                    <a:p>
                      <a:pPr lvl="0">
                        <a:lnSpc>
                          <a:spcPct val="100000"/>
                        </a:lnSpc>
                        <a:buNone/>
                      </a:pPr>
                      <a:endParaRPr lang="en-US" sz="1500"/>
                    </a:p>
                  </a:txBody>
                  <a:tcPr marL="68580" marR="68580" marT="34290" marB="34290"/>
                </a:tc>
                <a:tc>
                  <a:txBody>
                    <a:bodyPr/>
                    <a:lstStyle/>
                    <a:p>
                      <a:pPr lvl="0">
                        <a:lnSpc>
                          <a:spcPct val="100000"/>
                        </a:lnSpc>
                        <a:buNone/>
                      </a:pPr>
                      <a:r>
                        <a:rPr lang="en-US" sz="1500"/>
                        <a:t>2024</a:t>
                      </a:r>
                      <a:endParaRPr lang="en-US" sz="1400"/>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rPr>
                        <a:t>IoT‑based healthcare w/ gesture for paralysis</a:t>
                      </a:r>
                      <a:endParaRPr lang="en-US" sz="1400"/>
                    </a:p>
                    <a:p>
                      <a:pPr lvl="0">
                        <a:lnSpc>
                          <a:spcPct val="100000"/>
                        </a:lnSpc>
                        <a:buNone/>
                      </a:pPr>
                      <a:endParaRPr lang="en-US" sz="1500"/>
                    </a:p>
                  </a:txBody>
                  <a:tcPr marL="68580" marR="68580" marT="34290" marB="34290"/>
                </a:tc>
                <a:tc>
                  <a:txBody>
                    <a:bodyPr/>
                    <a:lstStyle/>
                    <a:p>
                      <a:pPr lvl="0" algn="l">
                        <a:lnSpc>
                          <a:spcPct val="100000"/>
                        </a:lnSpc>
                        <a:spcBef>
                          <a:spcPts val="0"/>
                        </a:spcBef>
                        <a:spcAft>
                          <a:spcPts val="0"/>
                        </a:spcAft>
                        <a:buNone/>
                      </a:pPr>
                      <a:r>
                        <a:rPr lang="en-US" sz="1500" u="none" strike="noStrike" noProof="0">
                          <a:solidFill>
                            <a:srgbClr val="000000"/>
                          </a:solidFill>
                        </a:rPr>
                        <a:t>Practical, wearable, low‑cost device for communication and health</a:t>
                      </a:r>
                      <a:endParaRPr lang="en-US" sz="1400"/>
                    </a:p>
                    <a:p>
                      <a:pPr lvl="0">
                        <a:lnSpc>
                          <a:spcPct val="100000"/>
                        </a:lnSpc>
                        <a:buNone/>
                      </a:pPr>
                      <a:endParaRPr lang="en-US" sz="1500"/>
                    </a:p>
                  </a:txBody>
                  <a:tcPr marL="68580" marR="68580" marT="34290" marB="34290"/>
                </a:tc>
                <a:tc>
                  <a:txBody>
                    <a:bodyPr/>
                    <a:lstStyle/>
                    <a:p>
                      <a:pPr lvl="0">
                        <a:lnSpc>
                          <a:spcPct val="100000"/>
                        </a:lnSpc>
                        <a:buNone/>
                      </a:pPr>
                      <a:r>
                        <a:rPr lang="en-US" sz="1500" u="none" strike="noStrike" noProof="0"/>
                        <a:t>Limited published evaluation data (project report)</a:t>
                      </a:r>
                      <a:endParaRPr lang="en-US" sz="1500"/>
                    </a:p>
                  </a:txBody>
                  <a:tcPr marL="68580" marR="68580" marT="34290" marB="34290"/>
                </a:tc>
                <a:extLst>
                  <a:ext uri="{0D108BD9-81ED-4DB2-BD59-A6C34878D82A}">
                    <a16:rowId xmlns:a16="http://schemas.microsoft.com/office/drawing/2014/main" val="570162973"/>
                  </a:ext>
                </a:extLst>
              </a:tr>
            </a:tbl>
          </a:graphicData>
        </a:graphic>
      </p:graphicFrame>
    </p:spTree>
    <p:extLst>
      <p:ext uri="{BB962C8B-B14F-4D97-AF65-F5344CB8AC3E}">
        <p14:creationId xmlns:p14="http://schemas.microsoft.com/office/powerpoint/2010/main" val="3690795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D2FB4-9BF1-9B05-628A-2CC4AD103F3A}"/>
              </a:ext>
            </a:extLst>
          </p:cNvPr>
          <p:cNvSpPr>
            <a:spLocks noGrp="1"/>
          </p:cNvSpPr>
          <p:nvPr>
            <p:ph type="title"/>
          </p:nvPr>
        </p:nvSpPr>
        <p:spPr>
          <a:xfrm>
            <a:off x="628650" y="559594"/>
            <a:ext cx="7886700" cy="815579"/>
          </a:xfrm>
        </p:spPr>
        <p:txBody>
          <a:bodyPr>
            <a:norm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en-US" sz="2400">
                <a:latin typeface="Times New Roman"/>
                <a:ea typeface="Calibri Light"/>
                <a:cs typeface="Calibri Light"/>
              </a:rPr>
              <a:t>LITERATURE REVIEW CONCLUSION </a:t>
            </a:r>
            <a:endParaRPr lang="en-US" sz="2400">
              <a:latin typeface="Times New Roman"/>
            </a:endParaRPr>
          </a:p>
        </p:txBody>
      </p:sp>
      <p:sp>
        <p:nvSpPr>
          <p:cNvPr id="3" name="Content Placeholder 2">
            <a:extLst>
              <a:ext uri="{FF2B5EF4-FFF2-40B4-BE49-F238E27FC236}">
                <a16:creationId xmlns:a16="http://schemas.microsoft.com/office/drawing/2014/main" id="{6546D3C4-87DA-C66F-4274-B37A45E6237E}"/>
              </a:ext>
            </a:extLst>
          </p:cNvPr>
          <p:cNvSpPr>
            <a:spLocks noGrp="1"/>
          </p:cNvSpPr>
          <p:nvPr>
            <p:ph idx="1"/>
          </p:nvPr>
        </p:nvSpPr>
        <p:spPr>
          <a:xfrm>
            <a:off x="628650" y="1123085"/>
            <a:ext cx="7886700" cy="3795388"/>
          </a:xfrm>
        </p:spPr>
        <p:txBody>
          <a:bodyPr vert="horz" lIns="68580" tIns="34290" rIns="68580" bIns="34290" rtlCol="0" anchor="t">
            <a:noAutofit/>
          </a:bodyPr>
          <a:lstStyle>
            <a:defPPr>
              <a:defRPr lang="en-TZ"/>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pPr marL="0" indent="0">
              <a:lnSpc>
                <a:spcPct val="150000"/>
              </a:lnSpc>
              <a:buNone/>
            </a:pPr>
            <a:r>
              <a:rPr lang="en-US" sz="2400" dirty="0">
                <a:latin typeface="Times New Roman"/>
                <a:ea typeface="+mn-lt"/>
                <a:cs typeface="+mn-lt"/>
              </a:rPr>
              <a:t>Most existing systems for paralysis patients can only do one thing: either help them communicate or monitor their health. The proposed AI and IoT system is better because it uses AI to accurately recognize hand gestures for communication and monitors vital health signs in real time, sending alerts to caregivers. Therefore, it can make patients more independent, safe, and well cared for.</a:t>
            </a:r>
          </a:p>
        </p:txBody>
      </p:sp>
    </p:spTree>
    <p:extLst>
      <p:ext uri="{BB962C8B-B14F-4D97-AF65-F5344CB8AC3E}">
        <p14:creationId xmlns:p14="http://schemas.microsoft.com/office/powerpoint/2010/main" val="1233943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F2CF13-D2BC-B0B5-92DF-309A60A67AB9}"/>
              </a:ext>
            </a:extLst>
          </p:cNvPr>
          <p:cNvSpPr>
            <a:spLocks noGrp="1"/>
          </p:cNvSpPr>
          <p:nvPr>
            <p:ph idx="1"/>
          </p:nvPr>
        </p:nvSpPr>
        <p:spPr>
          <a:xfrm>
            <a:off x="628650" y="106437"/>
            <a:ext cx="7886700" cy="5041032"/>
          </a:xfrm>
        </p:spPr>
        <p:txBody>
          <a:bodyPr vert="horz" lIns="91440" tIns="45720" rIns="91440" bIns="45720" rtlCol="0" anchor="t">
            <a:normAutofit/>
          </a:bodyPr>
          <a:lstStyle/>
          <a:p>
            <a:pPr marL="0" indent="0">
              <a:buNone/>
            </a:pPr>
            <a:r>
              <a:rPr lang="en-US" dirty="0">
                <a:latin typeface="Times New Roman"/>
                <a:ea typeface="Calibri"/>
                <a:cs typeface="Calibri"/>
              </a:rPr>
              <a:t>BLOCK DIAGRAM OF PROPOSED SYSTEM</a:t>
            </a:r>
            <a:endParaRPr lang="en-US" dirty="0">
              <a:latin typeface="Times New Roman"/>
              <a:cs typeface="Times New Roman"/>
            </a:endParaRPr>
          </a:p>
        </p:txBody>
      </p:sp>
      <p:pic>
        <p:nvPicPr>
          <p:cNvPr id="4" name="Picture 3" descr="A diagram of a power supply unit&#10;&#10;AI-generated content may be incorrect.">
            <a:extLst>
              <a:ext uri="{FF2B5EF4-FFF2-40B4-BE49-F238E27FC236}">
                <a16:creationId xmlns:a16="http://schemas.microsoft.com/office/drawing/2014/main" id="{79C474F6-1F97-0B7C-05EA-6901C0A2923C}"/>
              </a:ext>
            </a:extLst>
          </p:cNvPr>
          <p:cNvPicPr>
            <a:picLocks noChangeAspect="1"/>
          </p:cNvPicPr>
          <p:nvPr/>
        </p:nvPicPr>
        <p:blipFill>
          <a:blip r:embed="rId2"/>
          <a:stretch>
            <a:fillRect/>
          </a:stretch>
        </p:blipFill>
        <p:spPr>
          <a:xfrm>
            <a:off x="742822" y="704850"/>
            <a:ext cx="7656776" cy="4305300"/>
          </a:xfrm>
          <a:prstGeom prst="rect">
            <a:avLst/>
          </a:prstGeom>
        </p:spPr>
      </p:pic>
    </p:spTree>
    <p:extLst>
      <p:ext uri="{BB962C8B-B14F-4D97-AF65-F5344CB8AC3E}">
        <p14:creationId xmlns:p14="http://schemas.microsoft.com/office/powerpoint/2010/main" val="35469747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1786</Words>
  <Application>Microsoft Office PowerPoint</Application>
  <PresentationFormat>On-screen Show (16:10)</PresentationFormat>
  <Paragraphs>291</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MS Mincho</vt:lpstr>
      <vt:lpstr>Times New Roman</vt:lpstr>
      <vt:lpstr>Office Theme</vt:lpstr>
      <vt:lpstr>PowerPoint Presentation</vt:lpstr>
      <vt:lpstr>PowerPoint Presentation</vt:lpstr>
      <vt:lpstr>PROBLEM STATEMENT</vt:lpstr>
      <vt:lpstr>MAIN OBJECTIVE</vt:lpstr>
      <vt:lpstr>PowerPoint Presentation</vt:lpstr>
      <vt:lpstr>LITERATURE REVIEW</vt:lpstr>
      <vt:lpstr>PowerPoint Presentation</vt:lpstr>
      <vt:lpstr>LITERATURE REVIEW CONCLUSION </vt:lpstr>
      <vt:lpstr>PowerPoint Presentation</vt:lpstr>
      <vt:lpstr>PowerPoint Presentation</vt:lpstr>
      <vt:lpstr>DATA COLLECTION</vt:lpstr>
      <vt:lpstr>Doctors' Responses Summary. </vt:lpstr>
      <vt:lpstr>Continuous Health Monitoring for Paralysis Patient Response</vt:lpstr>
      <vt:lpstr> Caregivers' Responses Summary.</vt:lpstr>
      <vt:lpstr>Communication Difficulty for Paralysis Patient Response.</vt:lpstr>
      <vt:lpstr>Summary of Patients’ Responses.</vt:lpstr>
      <vt:lpstr>Daily Activities Assistance Response</vt:lpstr>
      <vt:lpstr>PowerPoint Presentation</vt:lpstr>
      <vt:lpstr>Power Supply Requirements for Battery-Powered System.</vt:lpstr>
      <vt:lpstr>Sensing Unit Requirements</vt:lpstr>
      <vt:lpstr>Control Unit Requirements.</vt:lpstr>
      <vt:lpstr>Communication Unit Requirements.</vt:lpstr>
      <vt:lpstr>PowerPoint Presentation</vt:lpstr>
      <vt:lpstr>Display Unit Requirements. </vt:lpstr>
      <vt:lpstr>Database Requirements.</vt:lpstr>
      <vt:lpstr>User Interface Requirements.</vt:lpstr>
      <vt:lpstr>AI Processing Unit Requirements.</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SOLDIER HEALTH &amp; POSITION TRACKING SYSTEM</dc:title>
  <dc:creator>Ismaily</dc:creator>
  <cp:lastModifiedBy>HP</cp:lastModifiedBy>
  <cp:revision>610</cp:revision>
  <dcterms:created xsi:type="dcterms:W3CDTF">2023-11-28T05:21:21Z</dcterms:created>
  <dcterms:modified xsi:type="dcterms:W3CDTF">2026-03-23T21:56:47Z</dcterms:modified>
</cp:coreProperties>
</file>