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5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D9858-59FF-3640-B0C7-2AF3C75EFB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1811F35-4C58-2B47-5CAA-C01F2CF1B8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A2592C-527E-800F-D321-18F7FE2257C8}"/>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FC0F25D6-4A78-F776-1B76-A58651250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F1E65D-E448-3FD0-0649-501B2D1B5C7D}"/>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73546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AC9D1-AA2C-D233-1522-DE181FD20E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4EE65D-6B61-9D09-F927-32664E0F98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893000-78D2-94B1-D48D-B3530CF20E0F}"/>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89A2BC3C-06F2-FB34-D420-D210BD0550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830D8-056A-F903-FFF9-AA765A40D38A}"/>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2810577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1C761-B042-CD3C-32F0-15534C02E7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AF4BCC-D218-6647-FE0D-E88B6DF1EE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3598E3-9A76-F5B0-E6AC-7A9394BD358D}"/>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2A57925D-7B3A-415C-1631-12FAC19DF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591168-57DA-E1D2-F016-6081686718A8}"/>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3449170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578FB-A736-C197-4A57-B1F18856D7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42E79D-B22F-138A-CC2F-99BB0373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FCEAD8-760A-FDB2-51A1-60923D5C4277}"/>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A995CA98-E181-E6ED-FC3A-90BF5E94A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2B2AE-E18C-2144-569A-EC72ADFA63E7}"/>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117199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D3987-ECAB-79A2-E955-E79958B8E2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0D463F-E294-0B1B-082F-85711FDDC7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0C5123-E390-F955-16EB-48E183F8FB6F}"/>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90DBBE39-BB8E-85CF-CB34-EB0E0E22A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78E2E-8511-1BE7-6013-58E874550472}"/>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3226291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C6D42-267C-3BD0-8EE3-03C04C1BB7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65C05D-51CD-1D5B-208A-E47424AFA4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A76B62-092F-1283-523B-298C80DD5E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DB475A-873E-2F01-D87D-35D559AF96BB}"/>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6" name="Footer Placeholder 5">
            <a:extLst>
              <a:ext uri="{FF2B5EF4-FFF2-40B4-BE49-F238E27FC236}">
                <a16:creationId xmlns:a16="http://schemas.microsoft.com/office/drawing/2014/main" id="{C95178A0-E250-1EEB-0DDC-656EFC1C00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CD3F88-D4F3-B617-47FD-D669828EEB9C}"/>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198421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A4639-71E8-A7A9-983E-CE6A58DCDE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2FD23D-1317-B4C2-438C-45BBBC0512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08FFF2-13A6-44E1-9F09-84FB03D0F7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8AA4AF-48E1-1930-871B-EC48CBD2EA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DC42B5-BBEE-339A-0367-9152BD9BC0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7B384C-A5B9-552A-45AD-11E7342036F0}"/>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8" name="Footer Placeholder 7">
            <a:extLst>
              <a:ext uri="{FF2B5EF4-FFF2-40B4-BE49-F238E27FC236}">
                <a16:creationId xmlns:a16="http://schemas.microsoft.com/office/drawing/2014/main" id="{D866EBBD-B17C-F6C8-34BF-FEA177F077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BDB6D3-FF47-7276-C5C6-C44E931657D8}"/>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2164642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42393-F8D1-DAE4-46BF-903BA0A54B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50F836-1A64-53D7-B26B-E68F14159E31}"/>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4" name="Footer Placeholder 3">
            <a:extLst>
              <a:ext uri="{FF2B5EF4-FFF2-40B4-BE49-F238E27FC236}">
                <a16:creationId xmlns:a16="http://schemas.microsoft.com/office/drawing/2014/main" id="{DBF893AE-D898-3015-7D31-6E9E12662B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1BC209-6A4F-071E-C317-2BB02709AAD2}"/>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306796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87F6E4-FFE5-33DF-5A96-50EA63E58B3C}"/>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3" name="Footer Placeholder 2">
            <a:extLst>
              <a:ext uri="{FF2B5EF4-FFF2-40B4-BE49-F238E27FC236}">
                <a16:creationId xmlns:a16="http://schemas.microsoft.com/office/drawing/2014/main" id="{92592B75-6027-333C-2DDA-3DDA18BD54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929684-5848-164B-EF1F-0E59962F7223}"/>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13764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67CBE-24B5-E0D2-CF31-57BA4AD0BC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E514F0-94CB-BEF8-18DB-F1CCFFDE93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0D0732-A4E8-472A-EFAC-3A1FD68587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7FA9A8-A2B6-AF95-81DB-A406E34AAB7E}"/>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6" name="Footer Placeholder 5">
            <a:extLst>
              <a:ext uri="{FF2B5EF4-FFF2-40B4-BE49-F238E27FC236}">
                <a16:creationId xmlns:a16="http://schemas.microsoft.com/office/drawing/2014/main" id="{13676945-935F-E1DB-68EB-DA555604BB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316397-DC20-5E0F-3FA9-49255E2B3DD1}"/>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19669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DCBB4-1FCC-B2D4-3BD2-C0383B8BD0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49DDE1-6EE8-562F-A702-7892900FD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2B5FB8-43A7-46F0-D135-078D85559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532F8F-B15A-F284-07A8-FDB73503132E}"/>
              </a:ext>
            </a:extLst>
          </p:cNvPr>
          <p:cNvSpPr>
            <a:spLocks noGrp="1"/>
          </p:cNvSpPr>
          <p:nvPr>
            <p:ph type="dt" sz="half" idx="10"/>
          </p:nvPr>
        </p:nvSpPr>
        <p:spPr/>
        <p:txBody>
          <a:bodyPr/>
          <a:lstStyle/>
          <a:p>
            <a:fld id="{AB904CAE-5060-41D7-86B1-524C089D4DED}" type="datetimeFigureOut">
              <a:rPr lang="en-US" smtClean="0"/>
              <a:t>1/5/2026</a:t>
            </a:fld>
            <a:endParaRPr lang="en-US"/>
          </a:p>
        </p:txBody>
      </p:sp>
      <p:sp>
        <p:nvSpPr>
          <p:cNvPr id="6" name="Footer Placeholder 5">
            <a:extLst>
              <a:ext uri="{FF2B5EF4-FFF2-40B4-BE49-F238E27FC236}">
                <a16:creationId xmlns:a16="http://schemas.microsoft.com/office/drawing/2014/main" id="{6D7E39E9-E3AB-0AA8-870F-6FA11D644B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87000E-3215-4597-6D0A-D7B1ED296872}"/>
              </a:ext>
            </a:extLst>
          </p:cNvPr>
          <p:cNvSpPr>
            <a:spLocks noGrp="1"/>
          </p:cNvSpPr>
          <p:nvPr>
            <p:ph type="sldNum" sz="quarter" idx="12"/>
          </p:nvPr>
        </p:nvSpPr>
        <p:spPr/>
        <p:txBody>
          <a:bodyPr/>
          <a:lstStyle/>
          <a:p>
            <a:fld id="{86DDCB07-121E-408A-84B8-E6E5A7428889}" type="slidenum">
              <a:rPr lang="en-US" smtClean="0"/>
              <a:t>‹#›</a:t>
            </a:fld>
            <a:endParaRPr lang="en-US"/>
          </a:p>
        </p:txBody>
      </p:sp>
    </p:spTree>
    <p:extLst>
      <p:ext uri="{BB962C8B-B14F-4D97-AF65-F5344CB8AC3E}">
        <p14:creationId xmlns:p14="http://schemas.microsoft.com/office/powerpoint/2010/main" val="1145428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9C58E7-BA99-EDAB-FF50-7D819252D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B46420-FC66-16CB-46FE-C8C3A9247A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B6FB8D-5107-2DFF-1F5E-12A893257F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04CAE-5060-41D7-86B1-524C089D4DED}" type="datetimeFigureOut">
              <a:rPr lang="en-US" smtClean="0"/>
              <a:t>1/5/2026</a:t>
            </a:fld>
            <a:endParaRPr lang="en-US"/>
          </a:p>
        </p:txBody>
      </p:sp>
      <p:sp>
        <p:nvSpPr>
          <p:cNvPr id="5" name="Footer Placeholder 4">
            <a:extLst>
              <a:ext uri="{FF2B5EF4-FFF2-40B4-BE49-F238E27FC236}">
                <a16:creationId xmlns:a16="http://schemas.microsoft.com/office/drawing/2014/main" id="{8D8CEC45-BDC1-0F88-2374-FF6633DC9A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BFAC60-4F68-1771-ED4A-0046F27FD5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DDCB07-121E-408A-84B8-E6E5A7428889}" type="slidenum">
              <a:rPr lang="en-US" smtClean="0"/>
              <a:t>‹#›</a:t>
            </a:fld>
            <a:endParaRPr lang="en-US"/>
          </a:p>
        </p:txBody>
      </p:sp>
    </p:spTree>
    <p:extLst>
      <p:ext uri="{BB962C8B-B14F-4D97-AF65-F5344CB8AC3E}">
        <p14:creationId xmlns:p14="http://schemas.microsoft.com/office/powerpoint/2010/main" val="3916354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5CCBA-B7F9-A110-D655-44F7C7B2FBD9}"/>
              </a:ext>
            </a:extLst>
          </p:cNvPr>
          <p:cNvSpPr>
            <a:spLocks noGrp="1"/>
          </p:cNvSpPr>
          <p:nvPr>
            <p:ph type="ctrTitle"/>
          </p:nvPr>
        </p:nvSpPr>
        <p:spPr>
          <a:xfrm>
            <a:off x="1524000" y="647700"/>
            <a:ext cx="9144000" cy="2862263"/>
          </a:xfrm>
        </p:spPr>
        <p:txBody>
          <a:bodyPr>
            <a:normAutofit/>
          </a:bodyPr>
          <a:lstStyle/>
          <a:p>
            <a:r>
              <a:rPr lang="en-US" sz="2400" b="1" dirty="0">
                <a:latin typeface="Times New Roman" panose="02020603050405020304" pitchFamily="18" charset="0"/>
                <a:cs typeface="Times New Roman" panose="02020603050405020304" pitchFamily="18" charset="0"/>
              </a:rPr>
              <a:t>DAR ES SALAAM INSTITUTE OF TECHNOLOGY (DIT).</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br>
            <a:endParaRPr lang="en-US" sz="2400" dirty="0"/>
          </a:p>
        </p:txBody>
      </p:sp>
      <p:sp>
        <p:nvSpPr>
          <p:cNvPr id="3" name="Subtitle 2">
            <a:extLst>
              <a:ext uri="{FF2B5EF4-FFF2-40B4-BE49-F238E27FC236}">
                <a16:creationId xmlns:a16="http://schemas.microsoft.com/office/drawing/2014/main" id="{9D1BFEF0-3D16-11FE-5D68-458F5CBA2C44}"/>
              </a:ext>
            </a:extLst>
          </p:cNvPr>
          <p:cNvSpPr>
            <a:spLocks noGrp="1"/>
          </p:cNvSpPr>
          <p:nvPr>
            <p:ph type="subTitle" idx="1"/>
          </p:nvPr>
        </p:nvSpPr>
        <p:spPr>
          <a:xfrm>
            <a:off x="1771650" y="4113213"/>
            <a:ext cx="9144000" cy="1655762"/>
          </a:xfrm>
        </p:spPr>
        <p:txBody>
          <a:bodyPr>
            <a:normAutofit fontScale="25000" lnSpcReduction="20000"/>
          </a:bodyPr>
          <a:lstStyle/>
          <a:p>
            <a:r>
              <a:rPr lang="en-US" sz="9600" b="1" dirty="0">
                <a:latin typeface="Times New Roman" panose="02020603050405020304" pitchFamily="18" charset="0"/>
                <a:cs typeface="Times New Roman" panose="02020603050405020304" pitchFamily="18" charset="0"/>
              </a:rPr>
              <a:t>NAME OF STUDENT: </a:t>
            </a:r>
            <a:r>
              <a:rPr lang="en-GB" sz="9600" dirty="0">
                <a:latin typeface="Times New Roman" panose="02020603050405020304" pitchFamily="18" charset="0"/>
                <a:cs typeface="Times New Roman" panose="02020603050405020304" pitchFamily="18" charset="0"/>
              </a:rPr>
              <a:t>MONICA JOHN NTEMI. </a:t>
            </a:r>
          </a:p>
          <a:p>
            <a:r>
              <a:rPr lang="en-GB" sz="9600" b="1" dirty="0">
                <a:latin typeface="Times New Roman" panose="02020603050405020304" pitchFamily="18" charset="0"/>
                <a:cs typeface="Times New Roman" panose="02020603050405020304" pitchFamily="18" charset="0"/>
              </a:rPr>
              <a:t>                  PROJECT TITLE: </a:t>
            </a:r>
            <a:r>
              <a:rPr lang="en-GB" sz="9600" dirty="0">
                <a:latin typeface="Times New Roman" panose="02020603050405020304" pitchFamily="18" charset="0"/>
                <a:cs typeface="Times New Roman" panose="02020603050405020304" pitchFamily="18" charset="0"/>
              </a:rPr>
              <a:t>SECURED DOOR ENTRY USING      </a:t>
            </a:r>
          </a:p>
          <a:p>
            <a:r>
              <a:rPr lang="en-GB" sz="9600" dirty="0">
                <a:latin typeface="Times New Roman" panose="02020603050405020304" pitchFamily="18" charset="0"/>
                <a:cs typeface="Times New Roman" panose="02020603050405020304" pitchFamily="18" charset="0"/>
              </a:rPr>
              <a:t>RFID TECHNOLOGY.</a:t>
            </a:r>
          </a:p>
          <a:p>
            <a:r>
              <a:rPr lang="en-US" sz="9600" b="1" dirty="0">
                <a:latin typeface="Times New Roman" panose="02020603050405020304" pitchFamily="18" charset="0"/>
                <a:cs typeface="Times New Roman" panose="02020603050405020304" pitchFamily="18" charset="0"/>
              </a:rPr>
              <a:t>REGISTRATIO</a:t>
            </a:r>
            <a:r>
              <a:rPr lang="en-GB" sz="9600" b="1" dirty="0">
                <a:latin typeface="Times New Roman" panose="02020603050405020304" pitchFamily="18" charset="0"/>
                <a:cs typeface="Times New Roman" panose="02020603050405020304" pitchFamily="18" charset="0"/>
              </a:rPr>
              <a:t>N: </a:t>
            </a:r>
            <a:r>
              <a:rPr lang="en-GB" sz="9600" dirty="0">
                <a:latin typeface="Times New Roman" panose="02020603050405020304" pitchFamily="18" charset="0"/>
                <a:cs typeface="Times New Roman" panose="02020603050405020304" pitchFamily="18" charset="0"/>
              </a:rPr>
              <a:t>210611220901.</a:t>
            </a:r>
            <a:endParaRPr lang="en-US" sz="9600" dirty="0">
              <a:latin typeface="Times New Roman" panose="02020603050405020304" pitchFamily="18" charset="0"/>
              <a:cs typeface="Times New Roman" panose="02020603050405020304" pitchFamily="18" charset="0"/>
            </a:endParaRPr>
          </a:p>
          <a:p>
            <a:r>
              <a:rPr lang="en-US" sz="9600" b="1" dirty="0">
                <a:latin typeface="Times New Roman" panose="02020603050405020304" pitchFamily="18" charset="0"/>
                <a:cs typeface="Times New Roman" panose="02020603050405020304" pitchFamily="18" charset="0"/>
              </a:rPr>
              <a:t>CLASS: </a:t>
            </a:r>
            <a:r>
              <a:rPr lang="en-US" sz="9600" dirty="0">
                <a:latin typeface="Times New Roman" panose="02020603050405020304" pitchFamily="18" charset="0"/>
                <a:cs typeface="Times New Roman" panose="02020603050405020304" pitchFamily="18" charset="0"/>
              </a:rPr>
              <a:t>OD</a:t>
            </a:r>
            <a:r>
              <a:rPr lang="en-GB" sz="9600" dirty="0">
                <a:latin typeface="Times New Roman" panose="02020603050405020304" pitchFamily="18" charset="0"/>
                <a:cs typeface="Times New Roman" panose="02020603050405020304" pitchFamily="18" charset="0"/>
              </a:rPr>
              <a:t>23 CST.</a:t>
            </a:r>
            <a:endParaRPr lang="en-US" sz="9600" dirty="0">
              <a:latin typeface="Times New Roman" panose="02020603050405020304" pitchFamily="18"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CD6FFB09-2B8E-6ED5-57D9-3FC1D6BBAB43}"/>
              </a:ext>
            </a:extLst>
          </p:cNvPr>
          <p:cNvPicPr>
            <a:picLocks noChangeAspect="1"/>
          </p:cNvPicPr>
          <p:nvPr/>
        </p:nvPicPr>
        <p:blipFill>
          <a:blip r:embed="rId2"/>
          <a:stretch>
            <a:fillRect/>
          </a:stretch>
        </p:blipFill>
        <p:spPr>
          <a:xfrm>
            <a:off x="5248582" y="2252251"/>
            <a:ext cx="1694835" cy="1822862"/>
          </a:xfrm>
          <a:prstGeom prst="rect">
            <a:avLst/>
          </a:prstGeom>
        </p:spPr>
      </p:pic>
    </p:spTree>
    <p:extLst>
      <p:ext uri="{BB962C8B-B14F-4D97-AF65-F5344CB8AC3E}">
        <p14:creationId xmlns:p14="http://schemas.microsoft.com/office/powerpoint/2010/main" val="50471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EA2D2-D17F-9842-82A1-23BC4B89DFFE}"/>
              </a:ext>
            </a:extLst>
          </p:cNvPr>
          <p:cNvSpPr>
            <a:spLocks noGrp="1"/>
          </p:cNvSpPr>
          <p:nvPr>
            <p:ph type="title"/>
          </p:nvPr>
        </p:nvSpPr>
        <p:spPr>
          <a:xfrm>
            <a:off x="3086100" y="480060"/>
            <a:ext cx="8267700" cy="1210628"/>
          </a:xfrm>
        </p:spPr>
        <p:txBody>
          <a:bodyPr/>
          <a:lstStyle/>
          <a:p>
            <a:r>
              <a:rPr lang="en-US" b="1" dirty="0">
                <a:latin typeface="Times New Roman" panose="02020603050405020304" pitchFamily="18" charset="0"/>
                <a:cs typeface="Times New Roman" panose="02020603050405020304" pitchFamily="18" charset="0"/>
              </a:rPr>
              <a:t>PROBLEM STATEMENT</a:t>
            </a:r>
            <a:endParaRPr lang="en-US" dirty="0"/>
          </a:p>
        </p:txBody>
      </p:sp>
      <p:sp>
        <p:nvSpPr>
          <p:cNvPr id="3" name="Content Placeholder 2">
            <a:extLst>
              <a:ext uri="{FF2B5EF4-FFF2-40B4-BE49-F238E27FC236}">
                <a16:creationId xmlns:a16="http://schemas.microsoft.com/office/drawing/2014/main" id="{C6E80F8F-A2D2-F3D7-0A6F-47D4B58721FA}"/>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Traditional key and password door system are insecure because keys can be duplicated and passwords can be shared easily and leading to unauthorized entry.</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en-US" dirty="0"/>
          </a:p>
        </p:txBody>
      </p:sp>
    </p:spTree>
    <p:extLst>
      <p:ext uri="{BB962C8B-B14F-4D97-AF65-F5344CB8AC3E}">
        <p14:creationId xmlns:p14="http://schemas.microsoft.com/office/powerpoint/2010/main" val="329212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67776-4A24-1F0A-D1E4-FF20EEC3344B}"/>
              </a:ext>
            </a:extLst>
          </p:cNvPr>
          <p:cNvSpPr>
            <a:spLocks noGrp="1"/>
          </p:cNvSpPr>
          <p:nvPr>
            <p:ph type="title"/>
          </p:nvPr>
        </p:nvSpPr>
        <p:spPr>
          <a:xfrm>
            <a:off x="2926080" y="681037"/>
            <a:ext cx="8427720" cy="1009651"/>
          </a:xfrm>
        </p:spPr>
        <p:txBody>
          <a:bodyPr/>
          <a:lstStyle/>
          <a:p>
            <a:r>
              <a:rPr lang="en-US" b="1" dirty="0"/>
              <a:t>OBJECTIVES OF THE PROJECT.</a:t>
            </a:r>
          </a:p>
        </p:txBody>
      </p:sp>
      <p:sp>
        <p:nvSpPr>
          <p:cNvPr id="3" name="Content Placeholder 2">
            <a:extLst>
              <a:ext uri="{FF2B5EF4-FFF2-40B4-BE49-F238E27FC236}">
                <a16:creationId xmlns:a16="http://schemas.microsoft.com/office/drawing/2014/main" id="{2A7C04A0-4B94-C783-38EF-D07057B0D762}"/>
              </a:ext>
            </a:extLst>
          </p:cNvPr>
          <p:cNvSpPr>
            <a:spLocks noGrp="1"/>
          </p:cNvSpPr>
          <p:nvPr>
            <p:ph idx="1"/>
          </p:nvPr>
        </p:nvSpPr>
        <p:spPr/>
        <p:txBody>
          <a:bodyPr>
            <a:normAutofit fontScale="77500" lnSpcReduction="20000"/>
          </a:bodyPr>
          <a:lstStyle/>
          <a:p>
            <a:pPr>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To design and implement a door entry system using RFID technology</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Söhne"/>
              </a:rPr>
              <a:t>     </a:t>
            </a:r>
            <a:r>
              <a:rPr lang="en-US" dirty="0">
                <a:latin typeface="Times New Roman" panose="02020603050405020304" pitchFamily="18" charset="0"/>
                <a:cs typeface="Times New Roman" panose="02020603050405020304" pitchFamily="18" charset="0"/>
              </a:rPr>
              <a:t>that allows only authorized users to access the door.</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GB" b="1" dirty="0">
                <a:latin typeface="Times New Roman" panose="02020603050405020304" pitchFamily="18" charset="0"/>
                <a:cs typeface="Times New Roman" panose="02020603050405020304" pitchFamily="18" charset="0"/>
              </a:rPr>
              <a:t>MAIN OBJECTIVE</a:t>
            </a:r>
            <a:r>
              <a:rPr lang="en-GB" dirty="0">
                <a:latin typeface="Times New Roman" panose="02020603050405020304" pitchFamily="18" charset="0"/>
                <a:cs typeface="Times New Roman" panose="02020603050405020304" pitchFamily="18" charset="0"/>
              </a:rPr>
              <a:t> </a:t>
            </a:r>
          </a:p>
          <a:p>
            <a:pPr marL="0" indent="0">
              <a:buNone/>
            </a:pPr>
            <a:r>
              <a:rPr lang="en-GB" dirty="0">
                <a:latin typeface="Times New Roman" panose="02020603050405020304" pitchFamily="18" charset="0"/>
                <a:cs typeface="Times New Roman" panose="02020603050405020304" pitchFamily="18" charset="0"/>
              </a:rPr>
              <a:t>❖ To design and implement a door entry system using RFID technology that allows only authorized users to access the restricted area</a:t>
            </a:r>
          </a:p>
          <a:p>
            <a:pPr marL="0" indent="0">
              <a:buNone/>
            </a:pPr>
            <a:endParaRPr lang="en-US" dirty="0">
              <a:latin typeface="Söhne"/>
            </a:endParaRPr>
          </a:p>
          <a:p>
            <a:pPr marL="0" indent="0" algn="ctr">
              <a:buNone/>
            </a:pPr>
            <a:r>
              <a:rPr lang="en-US" b="1" dirty="0">
                <a:latin typeface="Times New Roman" panose="02020603050405020304" pitchFamily="18" charset="0"/>
                <a:cs typeface="Times New Roman" panose="02020603050405020304" pitchFamily="18" charset="0"/>
              </a:rPr>
              <a:t>SPECIFIC OBJECTIVE</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To </a:t>
            </a:r>
            <a:r>
              <a:rPr lang="en-GB" dirty="0">
                <a:latin typeface="Times New Roman" panose="02020603050405020304" pitchFamily="18" charset="0"/>
                <a:cs typeface="Times New Roman" panose="02020603050405020304" pitchFamily="18" charset="0"/>
              </a:rPr>
              <a:t>enhance security by using RFID based authentication.</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To </a:t>
            </a:r>
            <a:r>
              <a:rPr lang="en-GB" dirty="0">
                <a:latin typeface="Times New Roman" panose="02020603050405020304" pitchFamily="18" charset="0"/>
                <a:cs typeface="Times New Roman" panose="02020603050405020304" pitchFamily="18" charset="0"/>
              </a:rPr>
              <a:t>automate door access control.</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To reduce unauthorized entry.</a:t>
            </a:r>
          </a:p>
          <a:p>
            <a:pPr>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To provide a user friendly and efficient system.</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57704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5F24B-186C-5C75-4B39-94F520AFC647}"/>
              </a:ext>
            </a:extLst>
          </p:cNvPr>
          <p:cNvSpPr>
            <a:spLocks noGrp="1"/>
          </p:cNvSpPr>
          <p:nvPr>
            <p:ph type="title"/>
          </p:nvPr>
        </p:nvSpPr>
        <p:spPr>
          <a:xfrm>
            <a:off x="1021080" y="500062"/>
            <a:ext cx="10515600" cy="1740400"/>
          </a:xfrm>
        </p:spPr>
        <p:txBody>
          <a:bodyPr/>
          <a:lstStyle/>
          <a:p>
            <a:pPr algn="ctr"/>
            <a:r>
              <a:rPr lang="en-GB" b="1"/>
              <a:t>OPERATION OF EXISTING SYSTEM</a:t>
            </a:r>
          </a:p>
        </p:txBody>
      </p:sp>
      <p:sp>
        <p:nvSpPr>
          <p:cNvPr id="3" name="Content Placeholder 2">
            <a:extLst>
              <a:ext uri="{FF2B5EF4-FFF2-40B4-BE49-F238E27FC236}">
                <a16:creationId xmlns:a16="http://schemas.microsoft.com/office/drawing/2014/main" id="{F4D1F912-8C66-4B5F-4290-D8D15B31C4D0}"/>
              </a:ext>
            </a:extLst>
          </p:cNvPr>
          <p:cNvSpPr>
            <a:spLocks noGrp="1"/>
          </p:cNvSpPr>
          <p:nvPr>
            <p:ph idx="1"/>
          </p:nvPr>
        </p:nvSpPr>
        <p:spPr>
          <a:xfrm>
            <a:off x="655320" y="2021880"/>
            <a:ext cx="10515600" cy="4008185"/>
          </a:xfrm>
        </p:spPr>
        <p:txBody>
          <a:bodyPr/>
          <a:lstStyle/>
          <a:p>
            <a:pPr marL="0" indent="0">
              <a:buNone/>
            </a:pPr>
            <a:r>
              <a:rPr lang="en-GB" sz="2400" dirty="0">
                <a:latin typeface="Times New Roman" panose="02020603050405020304" pitchFamily="18" charset="0"/>
                <a:cs typeface="Times New Roman" panose="02020603050405020304" pitchFamily="18" charset="0"/>
              </a:rPr>
              <a:t>A literature review is a detailed academic paper, that talks about what we already know about a topic. It include important discoveries, ideas and method related to the topic.</a:t>
            </a:r>
          </a:p>
          <a:p>
            <a:pPr>
              <a:buFont typeface="Wingdings" panose="05000000000000000000" pitchFamily="2" charset="2"/>
              <a:buChar char="v"/>
            </a:pPr>
            <a:r>
              <a:rPr lang="en-GB" sz="2400" b="1" dirty="0">
                <a:latin typeface="Times New Roman" panose="02020603050405020304" pitchFamily="18" charset="0"/>
                <a:cs typeface="Times New Roman" panose="02020603050405020304" pitchFamily="18" charset="0"/>
              </a:rPr>
              <a:t>EXISTING SYSTEM</a:t>
            </a:r>
          </a:p>
          <a:p>
            <a:pPr marL="0" indent="0">
              <a:buNone/>
            </a:pPr>
            <a:r>
              <a:rPr lang="en-GB" sz="2400" dirty="0">
                <a:latin typeface="Times New Roman" panose="02020603050405020304" pitchFamily="18" charset="0"/>
                <a:cs typeface="Times New Roman" panose="02020603050405020304" pitchFamily="18" charset="0"/>
              </a:rPr>
              <a:t>The existing door entry system uses traditional key and mechanical lock user insert key into the lock and turns it to open the door  the system operates manually without electronic verification.</a:t>
            </a:r>
          </a:p>
          <a:p>
            <a:pPr marL="0" indent="0">
              <a:buNone/>
            </a:pPr>
            <a:endParaRPr lang="en-US" dirty="0"/>
          </a:p>
        </p:txBody>
      </p:sp>
    </p:spTree>
    <p:extLst>
      <p:ext uri="{BB962C8B-B14F-4D97-AF65-F5344CB8AC3E}">
        <p14:creationId xmlns:p14="http://schemas.microsoft.com/office/powerpoint/2010/main" val="278963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03EA-AD57-5ED3-3776-27E488505B14}"/>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BLOCK DIAGRAM OF EXISTING SYSTEM</a:t>
            </a:r>
          </a:p>
        </p:txBody>
      </p:sp>
      <p:pic>
        <p:nvPicPr>
          <p:cNvPr id="4" name="Content Placeholder 4">
            <a:extLst>
              <a:ext uri="{FF2B5EF4-FFF2-40B4-BE49-F238E27FC236}">
                <a16:creationId xmlns:a16="http://schemas.microsoft.com/office/drawing/2014/main" id="{4BA6BFC2-4AA1-3206-F7F8-A08DE6A6E2B1}"/>
              </a:ext>
            </a:extLst>
          </p:cNvPr>
          <p:cNvPicPr>
            <a:picLocks noGrp="1" noChangeAspect="1"/>
          </p:cNvPicPr>
          <p:nvPr>
            <p:ph idx="1"/>
          </p:nvPr>
        </p:nvPicPr>
        <p:blipFill>
          <a:blip r:embed="rId2"/>
          <a:stretch>
            <a:fillRect/>
          </a:stretch>
        </p:blipFill>
        <p:spPr>
          <a:xfrm>
            <a:off x="735119" y="2547257"/>
            <a:ext cx="10307272" cy="1763486"/>
          </a:xfrm>
          <a:prstGeom prst="rect">
            <a:avLst/>
          </a:prstGeom>
        </p:spPr>
      </p:pic>
    </p:spTree>
    <p:extLst>
      <p:ext uri="{BB962C8B-B14F-4D97-AF65-F5344CB8AC3E}">
        <p14:creationId xmlns:p14="http://schemas.microsoft.com/office/powerpoint/2010/main" val="2206890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1A52F-DB5E-71F5-B1D3-0B43C15F9FA7}"/>
              </a:ext>
            </a:extLst>
          </p:cNvPr>
          <p:cNvSpPr>
            <a:spLocks noGrp="1"/>
          </p:cNvSpPr>
          <p:nvPr>
            <p:ph type="title"/>
          </p:nvPr>
        </p:nvSpPr>
        <p:spPr/>
        <p:txBody>
          <a:bodyPr/>
          <a:lstStyle/>
          <a:p>
            <a:r>
              <a:rPr lang="en-US" b="1" dirty="0"/>
              <a:t>LIMITATION OF THE EXISTING SYSTEM</a:t>
            </a:r>
          </a:p>
        </p:txBody>
      </p:sp>
      <p:sp>
        <p:nvSpPr>
          <p:cNvPr id="3" name="Content Placeholder 2">
            <a:extLst>
              <a:ext uri="{FF2B5EF4-FFF2-40B4-BE49-F238E27FC236}">
                <a16:creationId xmlns:a16="http://schemas.microsoft.com/office/drawing/2014/main" id="{D9F0B66B-0F1D-B9BB-9E54-01265A04FA66}"/>
              </a:ext>
            </a:extLst>
          </p:cNvPr>
          <p:cNvSpPr>
            <a:spLocks noGrp="1"/>
          </p:cNvSpPr>
          <p:nvPr>
            <p:ph idx="1"/>
          </p:nvPr>
        </p:nvSpPr>
        <p:spPr/>
        <p:txBody>
          <a:bodyPr/>
          <a:lstStyle/>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No record of access history.</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Key can be lost and duplicated.</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Difficult to manage multiple users.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No centralized control</a:t>
            </a:r>
            <a:endParaRPr lang="en-US" dirty="0"/>
          </a:p>
        </p:txBody>
      </p:sp>
    </p:spTree>
    <p:extLst>
      <p:ext uri="{BB962C8B-B14F-4D97-AF65-F5344CB8AC3E}">
        <p14:creationId xmlns:p14="http://schemas.microsoft.com/office/powerpoint/2010/main" val="421976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5341-0413-7B7A-A4E1-51ED9E67CC8D}"/>
              </a:ext>
            </a:extLst>
          </p:cNvPr>
          <p:cNvSpPr>
            <a:spLocks noGrp="1"/>
          </p:cNvSpPr>
          <p:nvPr>
            <p:ph type="title"/>
          </p:nvPr>
        </p:nvSpPr>
        <p:spPr>
          <a:xfrm>
            <a:off x="2689860" y="273685"/>
            <a:ext cx="10515600" cy="1325563"/>
          </a:xfrm>
        </p:spPr>
        <p:txBody>
          <a:bodyPr/>
          <a:lstStyle/>
          <a:p>
            <a:r>
              <a:rPr lang="en-GB" b="1" dirty="0">
                <a:latin typeface="Times New Roman" panose="02020603050405020304" pitchFamily="18" charset="0"/>
                <a:cs typeface="Times New Roman" panose="02020603050405020304" pitchFamily="18" charset="0"/>
              </a:rPr>
              <a:t>PROPOSED SYSTEM</a:t>
            </a:r>
            <a:endParaRPr lang="en-US" dirty="0"/>
          </a:p>
        </p:txBody>
      </p:sp>
      <p:sp>
        <p:nvSpPr>
          <p:cNvPr id="3" name="Content Placeholder 2">
            <a:extLst>
              <a:ext uri="{FF2B5EF4-FFF2-40B4-BE49-F238E27FC236}">
                <a16:creationId xmlns:a16="http://schemas.microsoft.com/office/drawing/2014/main" id="{D6A41439-AA56-07B7-7770-1A01C6DA952C}"/>
              </a:ext>
            </a:extLst>
          </p:cNvPr>
          <p:cNvSpPr>
            <a:spLocks noGrp="1"/>
          </p:cNvSpPr>
          <p:nvPr>
            <p:ph idx="1"/>
          </p:nvPr>
        </p:nvSpPr>
        <p:spPr/>
        <p:txBody>
          <a:bodyPr/>
          <a:lstStyle/>
          <a:p>
            <a:pPr marL="0" indent="0" algn="just">
              <a:buNone/>
            </a:pPr>
            <a:r>
              <a:rPr lang="en-GB" dirty="0">
                <a:latin typeface="Times New Roman" panose="02020603050405020304" pitchFamily="18" charset="0"/>
                <a:cs typeface="Times New Roman" panose="02020603050405020304" pitchFamily="18" charset="0"/>
              </a:rPr>
              <a:t>The system works by reading a unique ID from an RFID card and comparing it with ID stored in the microcontroller.</a:t>
            </a:r>
          </a:p>
          <a:p>
            <a:pPr marL="0" indent="0" algn="just">
              <a:buNone/>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3060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037CF-8DF4-9C8E-FA85-C20C458D1B06}"/>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ADVANTAGES OF THE PROPOSED SYSTEM</a:t>
            </a:r>
            <a:endParaRPr lang="en-US" dirty="0"/>
          </a:p>
        </p:txBody>
      </p:sp>
      <p:sp>
        <p:nvSpPr>
          <p:cNvPr id="3" name="Content Placeholder 2">
            <a:extLst>
              <a:ext uri="{FF2B5EF4-FFF2-40B4-BE49-F238E27FC236}">
                <a16:creationId xmlns:a16="http://schemas.microsoft.com/office/drawing/2014/main" id="{C79B91AB-A129-ED49-6AD5-C6AD4B07EA3C}"/>
              </a:ext>
            </a:extLst>
          </p:cNvPr>
          <p:cNvSpPr>
            <a:spLocks noGrp="1"/>
          </p:cNvSpPr>
          <p:nvPr>
            <p:ph idx="1"/>
          </p:nvPr>
        </p:nvSpPr>
        <p:spPr/>
        <p:txBody>
          <a:bodyPr/>
          <a:lstStyle/>
          <a:p>
            <a:pPr lvl="1">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High security: RFID tags have unique IDs that are difficult to copy. </a:t>
            </a:r>
          </a:p>
          <a:p>
            <a:pPr lvl="1">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Contactless operation: no physical touching is needed.</a:t>
            </a:r>
          </a:p>
          <a:p>
            <a:pPr lvl="1">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Cost effective: cheaper compared to fingerprint and face recognition system.</a:t>
            </a:r>
          </a:p>
          <a:p>
            <a:pPr lvl="1">
              <a:buFont typeface="Wingdings" panose="05000000000000000000" pitchFamily="2" charset="2"/>
              <a:buChar char="v"/>
            </a:pPr>
            <a:r>
              <a:rPr lang="en-GB" dirty="0">
                <a:latin typeface="Times New Roman" panose="02020603050405020304" pitchFamily="18" charset="0"/>
                <a:cs typeface="Times New Roman" panose="02020603050405020304" pitchFamily="18" charset="0"/>
              </a:rPr>
              <a:t>Reliable: not affected by dirt and sweat condition like biometric systems</a:t>
            </a:r>
            <a:endParaRPr lang="en-US" dirty="0"/>
          </a:p>
        </p:txBody>
      </p:sp>
    </p:spTree>
    <p:extLst>
      <p:ext uri="{BB962C8B-B14F-4D97-AF65-F5344CB8AC3E}">
        <p14:creationId xmlns:p14="http://schemas.microsoft.com/office/powerpoint/2010/main" val="3276073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DFA8A-6771-30CB-63EA-DF13AA257477}"/>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BLOCK DIAGRAM OF PROPOSED SYSTEM</a:t>
            </a:r>
            <a:endParaRPr lang="en-US" dirty="0"/>
          </a:p>
        </p:txBody>
      </p:sp>
      <p:pic>
        <p:nvPicPr>
          <p:cNvPr id="6" name="Content Placeholder 5">
            <a:extLst>
              <a:ext uri="{FF2B5EF4-FFF2-40B4-BE49-F238E27FC236}">
                <a16:creationId xmlns:a16="http://schemas.microsoft.com/office/drawing/2014/main" id="{0C3101F7-A59A-7088-6E5A-9013BF41029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55085" y="1825625"/>
            <a:ext cx="6180845" cy="3693432"/>
          </a:xfrm>
          <a:prstGeom prst="rect">
            <a:avLst/>
          </a:prstGeom>
          <a:noFill/>
          <a:ln>
            <a:noFill/>
          </a:ln>
        </p:spPr>
      </p:pic>
    </p:spTree>
    <p:extLst>
      <p:ext uri="{BB962C8B-B14F-4D97-AF65-F5344CB8AC3E}">
        <p14:creationId xmlns:p14="http://schemas.microsoft.com/office/powerpoint/2010/main" val="108275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336</Words>
  <Application>Microsoft Office PowerPoint</Application>
  <PresentationFormat>Widescreen</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DAR ES SALAAM INSTITUTE OF TECHNOLOGY (DIT).    </vt:lpstr>
      <vt:lpstr>PROBLEM STATEMENT</vt:lpstr>
      <vt:lpstr>OBJECTIVES OF THE PROJECT.</vt:lpstr>
      <vt:lpstr>OPERATION OF EXISTING SYSTEM</vt:lpstr>
      <vt:lpstr>BLOCK DIAGRAM OF EXISTING SYSTEM</vt:lpstr>
      <vt:lpstr>LIMITATION OF THE EXISTING SYSTEM</vt:lpstr>
      <vt:lpstr>PROPOSED SYSTEM</vt:lpstr>
      <vt:lpstr>ADVANTAGES OF THE PROPOSED SYSTEM</vt:lpstr>
      <vt:lpstr>BLOCK DIAGRAM OF PROPOSED 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 ES SALAAM INSTITUTE OF TECHNOLOGY (DIT).    </dc:title>
  <dc:creator>PICCONA</dc:creator>
  <cp:lastModifiedBy>Monica Ntemi</cp:lastModifiedBy>
  <cp:revision>4</cp:revision>
  <dcterms:created xsi:type="dcterms:W3CDTF">2026-01-04T21:39:45Z</dcterms:created>
  <dcterms:modified xsi:type="dcterms:W3CDTF">2026-01-05T18:26:59Z</dcterms:modified>
</cp:coreProperties>
</file>