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13"/>
  </p:notesMasterIdLst>
  <p:sldIdLst>
    <p:sldId id="256" r:id="rId2"/>
    <p:sldId id="265" r:id="rId3"/>
    <p:sldId id="257" r:id="rId4"/>
    <p:sldId id="268" r:id="rId5"/>
    <p:sldId id="267" r:id="rId6"/>
    <p:sldId id="259" r:id="rId7"/>
    <p:sldId id="269" r:id="rId8"/>
    <p:sldId id="262" r:id="rId9"/>
    <p:sldId id="263" r:id="rId10"/>
    <p:sldId id="264" r:id="rId11"/>
    <p:sldId id="266" r:id="rId12"/>
  </p:sldIdLst>
  <p:sldSz cx="12192000" cy="6858000"/>
  <p:notesSz cx="6858000" cy="9144000"/>
  <p:defaultTextStyle>
    <a:defPPr>
      <a:defRPr lang="en-T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80" autoAdjust="0"/>
    <p:restoredTop sz="78387" autoAdjust="0"/>
  </p:normalViewPr>
  <p:slideViewPr>
    <p:cSldViewPr snapToGrid="0">
      <p:cViewPr varScale="1">
        <p:scale>
          <a:sx n="59" d="100"/>
          <a:sy n="59" d="100"/>
        </p:scale>
        <p:origin x="81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T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71A909-BE77-4AE4-9447-B06AD0A18E85}" type="datetimeFigureOut">
              <a:rPr lang="en-TZ" smtClean="0"/>
              <a:t>15/01/2026</a:t>
            </a:fld>
            <a:endParaRPr lang="en-T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T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T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B2CAC0-A79D-40C9-A550-2B9EEDD15A18}" type="slidenum">
              <a:rPr lang="en-TZ" smtClean="0"/>
              <a:t>‹#›</a:t>
            </a:fld>
            <a:endParaRPr lang="en-TZ"/>
          </a:p>
        </p:txBody>
      </p:sp>
    </p:spTree>
    <p:extLst>
      <p:ext uri="{BB962C8B-B14F-4D97-AF65-F5344CB8AC3E}">
        <p14:creationId xmlns:p14="http://schemas.microsoft.com/office/powerpoint/2010/main" val="1935613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Z" dirty="0"/>
          </a:p>
        </p:txBody>
      </p:sp>
      <p:sp>
        <p:nvSpPr>
          <p:cNvPr id="4" name="Slide Number Placeholder 3"/>
          <p:cNvSpPr>
            <a:spLocks noGrp="1"/>
          </p:cNvSpPr>
          <p:nvPr>
            <p:ph type="sldNum" sz="quarter" idx="5"/>
          </p:nvPr>
        </p:nvSpPr>
        <p:spPr/>
        <p:txBody>
          <a:bodyPr/>
          <a:lstStyle/>
          <a:p>
            <a:fld id="{24B2CAC0-A79D-40C9-A550-2B9EEDD15A18}" type="slidenum">
              <a:rPr lang="en-TZ" smtClean="0"/>
              <a:t>1</a:t>
            </a:fld>
            <a:endParaRPr lang="en-TZ"/>
          </a:p>
        </p:txBody>
      </p:sp>
    </p:spTree>
    <p:extLst>
      <p:ext uri="{BB962C8B-B14F-4D97-AF65-F5344CB8AC3E}">
        <p14:creationId xmlns:p14="http://schemas.microsoft.com/office/powerpoint/2010/main" val="1021365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Z" dirty="0"/>
          </a:p>
        </p:txBody>
      </p:sp>
      <p:sp>
        <p:nvSpPr>
          <p:cNvPr id="4" name="Slide Number Placeholder 3"/>
          <p:cNvSpPr>
            <a:spLocks noGrp="1"/>
          </p:cNvSpPr>
          <p:nvPr>
            <p:ph type="sldNum" sz="quarter" idx="5"/>
          </p:nvPr>
        </p:nvSpPr>
        <p:spPr/>
        <p:txBody>
          <a:bodyPr/>
          <a:lstStyle/>
          <a:p>
            <a:fld id="{24B2CAC0-A79D-40C9-A550-2B9EEDD15A18}" type="slidenum">
              <a:rPr lang="en-TZ" smtClean="0"/>
              <a:t>2</a:t>
            </a:fld>
            <a:endParaRPr lang="en-TZ"/>
          </a:p>
        </p:txBody>
      </p:sp>
    </p:spTree>
    <p:extLst>
      <p:ext uri="{BB962C8B-B14F-4D97-AF65-F5344CB8AC3E}">
        <p14:creationId xmlns:p14="http://schemas.microsoft.com/office/powerpoint/2010/main" val="12531482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Z" dirty="0"/>
          </a:p>
        </p:txBody>
      </p:sp>
      <p:sp>
        <p:nvSpPr>
          <p:cNvPr id="4" name="Slide Number Placeholder 3"/>
          <p:cNvSpPr>
            <a:spLocks noGrp="1"/>
          </p:cNvSpPr>
          <p:nvPr>
            <p:ph type="sldNum" sz="quarter" idx="5"/>
          </p:nvPr>
        </p:nvSpPr>
        <p:spPr/>
        <p:txBody>
          <a:bodyPr/>
          <a:lstStyle/>
          <a:p>
            <a:fld id="{24B2CAC0-A79D-40C9-A550-2B9EEDD15A18}" type="slidenum">
              <a:rPr lang="en-TZ" smtClean="0"/>
              <a:t>4</a:t>
            </a:fld>
            <a:endParaRPr lang="en-TZ"/>
          </a:p>
        </p:txBody>
      </p:sp>
    </p:spTree>
    <p:extLst>
      <p:ext uri="{BB962C8B-B14F-4D97-AF65-F5344CB8AC3E}">
        <p14:creationId xmlns:p14="http://schemas.microsoft.com/office/powerpoint/2010/main" val="24247188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TZ"/>
          </a:p>
        </p:txBody>
      </p:sp>
      <p:sp>
        <p:nvSpPr>
          <p:cNvPr id="3" name="Notes Placeholder 2"/>
          <p:cNvSpPr>
            <a:spLocks noGrp="1"/>
          </p:cNvSpPr>
          <p:nvPr>
            <p:ph type="body" idx="1"/>
          </p:nvPr>
        </p:nvSpPr>
        <p:spPr/>
        <p:txBody>
          <a:bodyPr/>
          <a:lstStyle/>
          <a:p>
            <a:endParaRPr lang="en-TZ" dirty="0"/>
          </a:p>
        </p:txBody>
      </p:sp>
      <p:sp>
        <p:nvSpPr>
          <p:cNvPr id="4" name="Slide Number Placeholder 3"/>
          <p:cNvSpPr>
            <a:spLocks noGrp="1"/>
          </p:cNvSpPr>
          <p:nvPr>
            <p:ph type="sldNum" sz="quarter" idx="5"/>
          </p:nvPr>
        </p:nvSpPr>
        <p:spPr/>
        <p:txBody>
          <a:bodyPr/>
          <a:lstStyle/>
          <a:p>
            <a:fld id="{24B2CAC0-A79D-40C9-A550-2B9EEDD15A18}" type="slidenum">
              <a:rPr lang="en-TZ" smtClean="0"/>
              <a:t>8</a:t>
            </a:fld>
            <a:endParaRPr lang="en-TZ"/>
          </a:p>
        </p:txBody>
      </p:sp>
    </p:spTree>
    <p:extLst>
      <p:ext uri="{BB962C8B-B14F-4D97-AF65-F5344CB8AC3E}">
        <p14:creationId xmlns:p14="http://schemas.microsoft.com/office/powerpoint/2010/main" val="42459268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TZ"/>
          </a:p>
        </p:txBody>
      </p:sp>
      <p:sp>
        <p:nvSpPr>
          <p:cNvPr id="3" name="Notes Placeholder 2"/>
          <p:cNvSpPr>
            <a:spLocks noGrp="1"/>
          </p:cNvSpPr>
          <p:nvPr>
            <p:ph type="body" idx="1"/>
          </p:nvPr>
        </p:nvSpPr>
        <p:spPr/>
        <p:txBody>
          <a:bodyPr/>
          <a:lstStyle/>
          <a:p>
            <a:endParaRPr lang="en-TZ" dirty="0"/>
          </a:p>
        </p:txBody>
      </p:sp>
      <p:sp>
        <p:nvSpPr>
          <p:cNvPr id="4" name="Slide Number Placeholder 3"/>
          <p:cNvSpPr>
            <a:spLocks noGrp="1"/>
          </p:cNvSpPr>
          <p:nvPr>
            <p:ph type="sldNum" sz="quarter" idx="5"/>
          </p:nvPr>
        </p:nvSpPr>
        <p:spPr/>
        <p:txBody>
          <a:bodyPr/>
          <a:lstStyle/>
          <a:p>
            <a:fld id="{24B2CAC0-A79D-40C9-A550-2B9EEDD15A18}" type="slidenum">
              <a:rPr lang="en-TZ" smtClean="0"/>
              <a:t>9</a:t>
            </a:fld>
            <a:endParaRPr lang="en-TZ"/>
          </a:p>
        </p:txBody>
      </p:sp>
    </p:spTree>
    <p:extLst>
      <p:ext uri="{BB962C8B-B14F-4D97-AF65-F5344CB8AC3E}">
        <p14:creationId xmlns:p14="http://schemas.microsoft.com/office/powerpoint/2010/main" val="2779961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TZ"/>
          </a:p>
        </p:txBody>
      </p:sp>
      <p:sp>
        <p:nvSpPr>
          <p:cNvPr id="3" name="Notes Placeholder 2"/>
          <p:cNvSpPr>
            <a:spLocks noGrp="1"/>
          </p:cNvSpPr>
          <p:nvPr>
            <p:ph type="body" idx="1"/>
          </p:nvPr>
        </p:nvSpPr>
        <p:spPr/>
        <p:txBody>
          <a:bodyPr/>
          <a:lstStyle/>
          <a:p>
            <a:endParaRPr lang="en-TZ" dirty="0"/>
          </a:p>
        </p:txBody>
      </p:sp>
      <p:sp>
        <p:nvSpPr>
          <p:cNvPr id="4" name="Slide Number Placeholder 3"/>
          <p:cNvSpPr>
            <a:spLocks noGrp="1"/>
          </p:cNvSpPr>
          <p:nvPr>
            <p:ph type="sldNum" sz="quarter" idx="5"/>
          </p:nvPr>
        </p:nvSpPr>
        <p:spPr/>
        <p:txBody>
          <a:bodyPr/>
          <a:lstStyle/>
          <a:p>
            <a:fld id="{24B2CAC0-A79D-40C9-A550-2B9EEDD15A18}" type="slidenum">
              <a:rPr lang="en-TZ" smtClean="0"/>
              <a:t>10</a:t>
            </a:fld>
            <a:endParaRPr lang="en-TZ"/>
          </a:p>
        </p:txBody>
      </p:sp>
    </p:spTree>
    <p:extLst>
      <p:ext uri="{BB962C8B-B14F-4D97-AF65-F5344CB8AC3E}">
        <p14:creationId xmlns:p14="http://schemas.microsoft.com/office/powerpoint/2010/main" val="99393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6CA48-0CBA-F7C0-DAC0-24DE2F2C987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TZ"/>
          </a:p>
        </p:txBody>
      </p:sp>
      <p:sp>
        <p:nvSpPr>
          <p:cNvPr id="3" name="Subtitle 2">
            <a:extLst>
              <a:ext uri="{FF2B5EF4-FFF2-40B4-BE49-F238E27FC236}">
                <a16:creationId xmlns:a16="http://schemas.microsoft.com/office/drawing/2014/main" id="{CBB674FE-C8CB-0353-D802-667CF0407F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TZ"/>
          </a:p>
        </p:txBody>
      </p:sp>
      <p:sp>
        <p:nvSpPr>
          <p:cNvPr id="4" name="Date Placeholder 3">
            <a:extLst>
              <a:ext uri="{FF2B5EF4-FFF2-40B4-BE49-F238E27FC236}">
                <a16:creationId xmlns:a16="http://schemas.microsoft.com/office/drawing/2014/main" id="{7890ABB3-02E9-B850-B734-40E71DC51C0A}"/>
              </a:ext>
            </a:extLst>
          </p:cNvPr>
          <p:cNvSpPr>
            <a:spLocks noGrp="1"/>
          </p:cNvSpPr>
          <p:nvPr>
            <p:ph type="dt" sz="half" idx="10"/>
          </p:nvPr>
        </p:nvSpPr>
        <p:spPr/>
        <p:txBody>
          <a:bodyPr/>
          <a:lstStyle/>
          <a:p>
            <a:fld id="{417674F9-B326-41FC-831D-112B0E5E99BE}" type="datetimeFigureOut">
              <a:rPr lang="en-TZ" smtClean="0"/>
              <a:t>15/01/2026</a:t>
            </a:fld>
            <a:endParaRPr lang="en-TZ"/>
          </a:p>
        </p:txBody>
      </p:sp>
      <p:sp>
        <p:nvSpPr>
          <p:cNvPr id="5" name="Footer Placeholder 4">
            <a:extLst>
              <a:ext uri="{FF2B5EF4-FFF2-40B4-BE49-F238E27FC236}">
                <a16:creationId xmlns:a16="http://schemas.microsoft.com/office/drawing/2014/main" id="{B0282EC7-6345-4038-AF1E-A12BD2FA451D}"/>
              </a:ext>
            </a:extLst>
          </p:cNvPr>
          <p:cNvSpPr>
            <a:spLocks noGrp="1"/>
          </p:cNvSpPr>
          <p:nvPr>
            <p:ph type="ftr" sz="quarter" idx="11"/>
          </p:nvPr>
        </p:nvSpPr>
        <p:spPr/>
        <p:txBody>
          <a:bodyPr/>
          <a:lstStyle/>
          <a:p>
            <a:endParaRPr lang="en-TZ"/>
          </a:p>
        </p:txBody>
      </p:sp>
      <p:sp>
        <p:nvSpPr>
          <p:cNvPr id="6" name="Slide Number Placeholder 5">
            <a:extLst>
              <a:ext uri="{FF2B5EF4-FFF2-40B4-BE49-F238E27FC236}">
                <a16:creationId xmlns:a16="http://schemas.microsoft.com/office/drawing/2014/main" id="{A2F0D8A6-6C33-BEFF-1DA9-7F73130EB802}"/>
              </a:ext>
            </a:extLst>
          </p:cNvPr>
          <p:cNvSpPr>
            <a:spLocks noGrp="1"/>
          </p:cNvSpPr>
          <p:nvPr>
            <p:ph type="sldNum" sz="quarter" idx="12"/>
          </p:nvPr>
        </p:nvSpPr>
        <p:spPr/>
        <p:txBody>
          <a:bodyPr/>
          <a:lstStyle/>
          <a:p>
            <a:fld id="{77381E6A-F3DD-436A-A8EC-56BF3BCD7128}" type="slidenum">
              <a:rPr lang="en-TZ" smtClean="0"/>
              <a:t>‹#›</a:t>
            </a:fld>
            <a:endParaRPr lang="en-TZ"/>
          </a:p>
        </p:txBody>
      </p:sp>
    </p:spTree>
    <p:extLst>
      <p:ext uri="{BB962C8B-B14F-4D97-AF65-F5344CB8AC3E}">
        <p14:creationId xmlns:p14="http://schemas.microsoft.com/office/powerpoint/2010/main" val="2656592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45846-8248-C55B-9A9D-CE95F4107CAE}"/>
              </a:ext>
            </a:extLst>
          </p:cNvPr>
          <p:cNvSpPr>
            <a:spLocks noGrp="1"/>
          </p:cNvSpPr>
          <p:nvPr>
            <p:ph type="title"/>
          </p:nvPr>
        </p:nvSpPr>
        <p:spPr/>
        <p:txBody>
          <a:bodyPr/>
          <a:lstStyle/>
          <a:p>
            <a:r>
              <a:rPr lang="en-US"/>
              <a:t>Click to edit Master title style</a:t>
            </a:r>
            <a:endParaRPr lang="en-TZ"/>
          </a:p>
        </p:txBody>
      </p:sp>
      <p:sp>
        <p:nvSpPr>
          <p:cNvPr id="3" name="Vertical Text Placeholder 2">
            <a:extLst>
              <a:ext uri="{FF2B5EF4-FFF2-40B4-BE49-F238E27FC236}">
                <a16:creationId xmlns:a16="http://schemas.microsoft.com/office/drawing/2014/main" id="{CAD884BB-0B0F-CD96-F062-76D0D3BAE3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Z"/>
          </a:p>
        </p:txBody>
      </p:sp>
      <p:sp>
        <p:nvSpPr>
          <p:cNvPr id="4" name="Date Placeholder 3">
            <a:extLst>
              <a:ext uri="{FF2B5EF4-FFF2-40B4-BE49-F238E27FC236}">
                <a16:creationId xmlns:a16="http://schemas.microsoft.com/office/drawing/2014/main" id="{45F1169C-CDCB-B35B-023D-3DCD9D83C852}"/>
              </a:ext>
            </a:extLst>
          </p:cNvPr>
          <p:cNvSpPr>
            <a:spLocks noGrp="1"/>
          </p:cNvSpPr>
          <p:nvPr>
            <p:ph type="dt" sz="half" idx="10"/>
          </p:nvPr>
        </p:nvSpPr>
        <p:spPr/>
        <p:txBody>
          <a:bodyPr/>
          <a:lstStyle/>
          <a:p>
            <a:fld id="{417674F9-B326-41FC-831D-112B0E5E99BE}" type="datetimeFigureOut">
              <a:rPr lang="en-TZ" smtClean="0"/>
              <a:t>15/01/2026</a:t>
            </a:fld>
            <a:endParaRPr lang="en-TZ"/>
          </a:p>
        </p:txBody>
      </p:sp>
      <p:sp>
        <p:nvSpPr>
          <p:cNvPr id="5" name="Footer Placeholder 4">
            <a:extLst>
              <a:ext uri="{FF2B5EF4-FFF2-40B4-BE49-F238E27FC236}">
                <a16:creationId xmlns:a16="http://schemas.microsoft.com/office/drawing/2014/main" id="{A8D4BED0-4FF4-1124-CB6F-9782E14836DC}"/>
              </a:ext>
            </a:extLst>
          </p:cNvPr>
          <p:cNvSpPr>
            <a:spLocks noGrp="1"/>
          </p:cNvSpPr>
          <p:nvPr>
            <p:ph type="ftr" sz="quarter" idx="11"/>
          </p:nvPr>
        </p:nvSpPr>
        <p:spPr/>
        <p:txBody>
          <a:bodyPr/>
          <a:lstStyle/>
          <a:p>
            <a:endParaRPr lang="en-TZ"/>
          </a:p>
        </p:txBody>
      </p:sp>
      <p:sp>
        <p:nvSpPr>
          <p:cNvPr id="6" name="Slide Number Placeholder 5">
            <a:extLst>
              <a:ext uri="{FF2B5EF4-FFF2-40B4-BE49-F238E27FC236}">
                <a16:creationId xmlns:a16="http://schemas.microsoft.com/office/drawing/2014/main" id="{5F8EC8C8-16B0-4DAC-D770-F3FE09A2B07A}"/>
              </a:ext>
            </a:extLst>
          </p:cNvPr>
          <p:cNvSpPr>
            <a:spLocks noGrp="1"/>
          </p:cNvSpPr>
          <p:nvPr>
            <p:ph type="sldNum" sz="quarter" idx="12"/>
          </p:nvPr>
        </p:nvSpPr>
        <p:spPr/>
        <p:txBody>
          <a:bodyPr/>
          <a:lstStyle/>
          <a:p>
            <a:fld id="{77381E6A-F3DD-436A-A8EC-56BF3BCD7128}" type="slidenum">
              <a:rPr lang="en-TZ" smtClean="0"/>
              <a:t>‹#›</a:t>
            </a:fld>
            <a:endParaRPr lang="en-TZ"/>
          </a:p>
        </p:txBody>
      </p:sp>
    </p:spTree>
    <p:extLst>
      <p:ext uri="{BB962C8B-B14F-4D97-AF65-F5344CB8AC3E}">
        <p14:creationId xmlns:p14="http://schemas.microsoft.com/office/powerpoint/2010/main" val="667228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996593-B294-00D2-2FE3-8D045ECB5AA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TZ"/>
          </a:p>
        </p:txBody>
      </p:sp>
      <p:sp>
        <p:nvSpPr>
          <p:cNvPr id="3" name="Vertical Text Placeholder 2">
            <a:extLst>
              <a:ext uri="{FF2B5EF4-FFF2-40B4-BE49-F238E27FC236}">
                <a16:creationId xmlns:a16="http://schemas.microsoft.com/office/drawing/2014/main" id="{1B9549AA-4BF4-0D7F-D594-325166D987E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Z"/>
          </a:p>
        </p:txBody>
      </p:sp>
      <p:sp>
        <p:nvSpPr>
          <p:cNvPr id="4" name="Date Placeholder 3">
            <a:extLst>
              <a:ext uri="{FF2B5EF4-FFF2-40B4-BE49-F238E27FC236}">
                <a16:creationId xmlns:a16="http://schemas.microsoft.com/office/drawing/2014/main" id="{0ED313E0-3813-A43B-B83D-9926517468BB}"/>
              </a:ext>
            </a:extLst>
          </p:cNvPr>
          <p:cNvSpPr>
            <a:spLocks noGrp="1"/>
          </p:cNvSpPr>
          <p:nvPr>
            <p:ph type="dt" sz="half" idx="10"/>
          </p:nvPr>
        </p:nvSpPr>
        <p:spPr/>
        <p:txBody>
          <a:bodyPr/>
          <a:lstStyle/>
          <a:p>
            <a:fld id="{417674F9-B326-41FC-831D-112B0E5E99BE}" type="datetimeFigureOut">
              <a:rPr lang="en-TZ" smtClean="0"/>
              <a:t>15/01/2026</a:t>
            </a:fld>
            <a:endParaRPr lang="en-TZ"/>
          </a:p>
        </p:txBody>
      </p:sp>
      <p:sp>
        <p:nvSpPr>
          <p:cNvPr id="5" name="Footer Placeholder 4">
            <a:extLst>
              <a:ext uri="{FF2B5EF4-FFF2-40B4-BE49-F238E27FC236}">
                <a16:creationId xmlns:a16="http://schemas.microsoft.com/office/drawing/2014/main" id="{8F578A50-E649-642F-E049-8EDA0DCB7CBF}"/>
              </a:ext>
            </a:extLst>
          </p:cNvPr>
          <p:cNvSpPr>
            <a:spLocks noGrp="1"/>
          </p:cNvSpPr>
          <p:nvPr>
            <p:ph type="ftr" sz="quarter" idx="11"/>
          </p:nvPr>
        </p:nvSpPr>
        <p:spPr/>
        <p:txBody>
          <a:bodyPr/>
          <a:lstStyle/>
          <a:p>
            <a:endParaRPr lang="en-TZ"/>
          </a:p>
        </p:txBody>
      </p:sp>
      <p:sp>
        <p:nvSpPr>
          <p:cNvPr id="6" name="Slide Number Placeholder 5">
            <a:extLst>
              <a:ext uri="{FF2B5EF4-FFF2-40B4-BE49-F238E27FC236}">
                <a16:creationId xmlns:a16="http://schemas.microsoft.com/office/drawing/2014/main" id="{709527B4-5789-9A84-F87F-FDA8B2A0CC07}"/>
              </a:ext>
            </a:extLst>
          </p:cNvPr>
          <p:cNvSpPr>
            <a:spLocks noGrp="1"/>
          </p:cNvSpPr>
          <p:nvPr>
            <p:ph type="sldNum" sz="quarter" idx="12"/>
          </p:nvPr>
        </p:nvSpPr>
        <p:spPr/>
        <p:txBody>
          <a:bodyPr/>
          <a:lstStyle/>
          <a:p>
            <a:fld id="{77381E6A-F3DD-436A-A8EC-56BF3BCD7128}" type="slidenum">
              <a:rPr lang="en-TZ" smtClean="0"/>
              <a:t>‹#›</a:t>
            </a:fld>
            <a:endParaRPr lang="en-TZ"/>
          </a:p>
        </p:txBody>
      </p:sp>
    </p:spTree>
    <p:extLst>
      <p:ext uri="{BB962C8B-B14F-4D97-AF65-F5344CB8AC3E}">
        <p14:creationId xmlns:p14="http://schemas.microsoft.com/office/powerpoint/2010/main" val="447624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0527A-DCDB-A076-883C-20DE42A5D9CF}"/>
              </a:ext>
            </a:extLst>
          </p:cNvPr>
          <p:cNvSpPr>
            <a:spLocks noGrp="1"/>
          </p:cNvSpPr>
          <p:nvPr>
            <p:ph type="title"/>
          </p:nvPr>
        </p:nvSpPr>
        <p:spPr/>
        <p:txBody>
          <a:bodyPr/>
          <a:lstStyle/>
          <a:p>
            <a:r>
              <a:rPr lang="en-US"/>
              <a:t>Click to edit Master title style</a:t>
            </a:r>
            <a:endParaRPr lang="en-TZ"/>
          </a:p>
        </p:txBody>
      </p:sp>
      <p:sp>
        <p:nvSpPr>
          <p:cNvPr id="3" name="Content Placeholder 2">
            <a:extLst>
              <a:ext uri="{FF2B5EF4-FFF2-40B4-BE49-F238E27FC236}">
                <a16:creationId xmlns:a16="http://schemas.microsoft.com/office/drawing/2014/main" id="{CFA88826-7918-0195-6C9F-E66DDE0A5A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Z"/>
          </a:p>
        </p:txBody>
      </p:sp>
      <p:sp>
        <p:nvSpPr>
          <p:cNvPr id="4" name="Date Placeholder 3">
            <a:extLst>
              <a:ext uri="{FF2B5EF4-FFF2-40B4-BE49-F238E27FC236}">
                <a16:creationId xmlns:a16="http://schemas.microsoft.com/office/drawing/2014/main" id="{C7FC6EF5-9314-26B9-1369-8A964D3249E0}"/>
              </a:ext>
            </a:extLst>
          </p:cNvPr>
          <p:cNvSpPr>
            <a:spLocks noGrp="1"/>
          </p:cNvSpPr>
          <p:nvPr>
            <p:ph type="dt" sz="half" idx="10"/>
          </p:nvPr>
        </p:nvSpPr>
        <p:spPr/>
        <p:txBody>
          <a:bodyPr/>
          <a:lstStyle/>
          <a:p>
            <a:fld id="{417674F9-B326-41FC-831D-112B0E5E99BE}" type="datetimeFigureOut">
              <a:rPr lang="en-TZ" smtClean="0"/>
              <a:t>15/01/2026</a:t>
            </a:fld>
            <a:endParaRPr lang="en-TZ"/>
          </a:p>
        </p:txBody>
      </p:sp>
      <p:sp>
        <p:nvSpPr>
          <p:cNvPr id="5" name="Footer Placeholder 4">
            <a:extLst>
              <a:ext uri="{FF2B5EF4-FFF2-40B4-BE49-F238E27FC236}">
                <a16:creationId xmlns:a16="http://schemas.microsoft.com/office/drawing/2014/main" id="{10C18D29-1770-F5CD-6806-87BA1D473789}"/>
              </a:ext>
            </a:extLst>
          </p:cNvPr>
          <p:cNvSpPr>
            <a:spLocks noGrp="1"/>
          </p:cNvSpPr>
          <p:nvPr>
            <p:ph type="ftr" sz="quarter" idx="11"/>
          </p:nvPr>
        </p:nvSpPr>
        <p:spPr/>
        <p:txBody>
          <a:bodyPr/>
          <a:lstStyle/>
          <a:p>
            <a:endParaRPr lang="en-TZ"/>
          </a:p>
        </p:txBody>
      </p:sp>
      <p:sp>
        <p:nvSpPr>
          <p:cNvPr id="6" name="Slide Number Placeholder 5">
            <a:extLst>
              <a:ext uri="{FF2B5EF4-FFF2-40B4-BE49-F238E27FC236}">
                <a16:creationId xmlns:a16="http://schemas.microsoft.com/office/drawing/2014/main" id="{EF7867A6-13FE-E446-BD92-F959838929D9}"/>
              </a:ext>
            </a:extLst>
          </p:cNvPr>
          <p:cNvSpPr>
            <a:spLocks noGrp="1"/>
          </p:cNvSpPr>
          <p:nvPr>
            <p:ph type="sldNum" sz="quarter" idx="12"/>
          </p:nvPr>
        </p:nvSpPr>
        <p:spPr/>
        <p:txBody>
          <a:bodyPr/>
          <a:lstStyle/>
          <a:p>
            <a:fld id="{77381E6A-F3DD-436A-A8EC-56BF3BCD7128}" type="slidenum">
              <a:rPr lang="en-TZ" smtClean="0"/>
              <a:t>‹#›</a:t>
            </a:fld>
            <a:endParaRPr lang="en-TZ"/>
          </a:p>
        </p:txBody>
      </p:sp>
    </p:spTree>
    <p:extLst>
      <p:ext uri="{BB962C8B-B14F-4D97-AF65-F5344CB8AC3E}">
        <p14:creationId xmlns:p14="http://schemas.microsoft.com/office/powerpoint/2010/main" val="1233707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587E8-150B-3E72-1886-D74CBE2BACA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TZ"/>
          </a:p>
        </p:txBody>
      </p:sp>
      <p:sp>
        <p:nvSpPr>
          <p:cNvPr id="3" name="Text Placeholder 2">
            <a:extLst>
              <a:ext uri="{FF2B5EF4-FFF2-40B4-BE49-F238E27FC236}">
                <a16:creationId xmlns:a16="http://schemas.microsoft.com/office/drawing/2014/main" id="{D232BCC7-5C27-1BBF-F05A-D3D5DD5BB22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69B5EF6-D253-A662-2362-4E13273292DE}"/>
              </a:ext>
            </a:extLst>
          </p:cNvPr>
          <p:cNvSpPr>
            <a:spLocks noGrp="1"/>
          </p:cNvSpPr>
          <p:nvPr>
            <p:ph type="dt" sz="half" idx="10"/>
          </p:nvPr>
        </p:nvSpPr>
        <p:spPr/>
        <p:txBody>
          <a:bodyPr/>
          <a:lstStyle/>
          <a:p>
            <a:fld id="{417674F9-B326-41FC-831D-112B0E5E99BE}" type="datetimeFigureOut">
              <a:rPr lang="en-TZ" smtClean="0"/>
              <a:t>15/01/2026</a:t>
            </a:fld>
            <a:endParaRPr lang="en-TZ"/>
          </a:p>
        </p:txBody>
      </p:sp>
      <p:sp>
        <p:nvSpPr>
          <p:cNvPr id="5" name="Footer Placeholder 4">
            <a:extLst>
              <a:ext uri="{FF2B5EF4-FFF2-40B4-BE49-F238E27FC236}">
                <a16:creationId xmlns:a16="http://schemas.microsoft.com/office/drawing/2014/main" id="{B3C3B71F-40F4-821F-83AF-96947ED1A9A9}"/>
              </a:ext>
            </a:extLst>
          </p:cNvPr>
          <p:cNvSpPr>
            <a:spLocks noGrp="1"/>
          </p:cNvSpPr>
          <p:nvPr>
            <p:ph type="ftr" sz="quarter" idx="11"/>
          </p:nvPr>
        </p:nvSpPr>
        <p:spPr/>
        <p:txBody>
          <a:bodyPr/>
          <a:lstStyle/>
          <a:p>
            <a:endParaRPr lang="en-TZ"/>
          </a:p>
        </p:txBody>
      </p:sp>
      <p:sp>
        <p:nvSpPr>
          <p:cNvPr id="6" name="Slide Number Placeholder 5">
            <a:extLst>
              <a:ext uri="{FF2B5EF4-FFF2-40B4-BE49-F238E27FC236}">
                <a16:creationId xmlns:a16="http://schemas.microsoft.com/office/drawing/2014/main" id="{9C0F5B9D-D8C9-CB55-8C53-99D9EACE4742}"/>
              </a:ext>
            </a:extLst>
          </p:cNvPr>
          <p:cNvSpPr>
            <a:spLocks noGrp="1"/>
          </p:cNvSpPr>
          <p:nvPr>
            <p:ph type="sldNum" sz="quarter" idx="12"/>
          </p:nvPr>
        </p:nvSpPr>
        <p:spPr/>
        <p:txBody>
          <a:bodyPr/>
          <a:lstStyle/>
          <a:p>
            <a:fld id="{77381E6A-F3DD-436A-A8EC-56BF3BCD7128}" type="slidenum">
              <a:rPr lang="en-TZ" smtClean="0"/>
              <a:t>‹#›</a:t>
            </a:fld>
            <a:endParaRPr lang="en-TZ"/>
          </a:p>
        </p:txBody>
      </p:sp>
    </p:spTree>
    <p:extLst>
      <p:ext uri="{BB962C8B-B14F-4D97-AF65-F5344CB8AC3E}">
        <p14:creationId xmlns:p14="http://schemas.microsoft.com/office/powerpoint/2010/main" val="4001871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7C3B5-18D8-3298-3BA0-3371037DE111}"/>
              </a:ext>
            </a:extLst>
          </p:cNvPr>
          <p:cNvSpPr>
            <a:spLocks noGrp="1"/>
          </p:cNvSpPr>
          <p:nvPr>
            <p:ph type="title"/>
          </p:nvPr>
        </p:nvSpPr>
        <p:spPr/>
        <p:txBody>
          <a:bodyPr/>
          <a:lstStyle/>
          <a:p>
            <a:r>
              <a:rPr lang="en-US"/>
              <a:t>Click to edit Master title style</a:t>
            </a:r>
            <a:endParaRPr lang="en-TZ"/>
          </a:p>
        </p:txBody>
      </p:sp>
      <p:sp>
        <p:nvSpPr>
          <p:cNvPr id="3" name="Content Placeholder 2">
            <a:extLst>
              <a:ext uri="{FF2B5EF4-FFF2-40B4-BE49-F238E27FC236}">
                <a16:creationId xmlns:a16="http://schemas.microsoft.com/office/drawing/2014/main" id="{4CDAF0C7-80E6-7DFF-E86B-E929A24069F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Z"/>
          </a:p>
        </p:txBody>
      </p:sp>
      <p:sp>
        <p:nvSpPr>
          <p:cNvPr id="4" name="Content Placeholder 3">
            <a:extLst>
              <a:ext uri="{FF2B5EF4-FFF2-40B4-BE49-F238E27FC236}">
                <a16:creationId xmlns:a16="http://schemas.microsoft.com/office/drawing/2014/main" id="{5078DBA2-1F92-4770-A613-5DC3FF5C9B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Z"/>
          </a:p>
        </p:txBody>
      </p:sp>
      <p:sp>
        <p:nvSpPr>
          <p:cNvPr id="5" name="Date Placeholder 4">
            <a:extLst>
              <a:ext uri="{FF2B5EF4-FFF2-40B4-BE49-F238E27FC236}">
                <a16:creationId xmlns:a16="http://schemas.microsoft.com/office/drawing/2014/main" id="{CAFFC852-C238-5F83-0272-D3B3724BD026}"/>
              </a:ext>
            </a:extLst>
          </p:cNvPr>
          <p:cNvSpPr>
            <a:spLocks noGrp="1"/>
          </p:cNvSpPr>
          <p:nvPr>
            <p:ph type="dt" sz="half" idx="10"/>
          </p:nvPr>
        </p:nvSpPr>
        <p:spPr/>
        <p:txBody>
          <a:bodyPr/>
          <a:lstStyle/>
          <a:p>
            <a:fld id="{417674F9-B326-41FC-831D-112B0E5E99BE}" type="datetimeFigureOut">
              <a:rPr lang="en-TZ" smtClean="0"/>
              <a:t>15/01/2026</a:t>
            </a:fld>
            <a:endParaRPr lang="en-TZ"/>
          </a:p>
        </p:txBody>
      </p:sp>
      <p:sp>
        <p:nvSpPr>
          <p:cNvPr id="6" name="Footer Placeholder 5">
            <a:extLst>
              <a:ext uri="{FF2B5EF4-FFF2-40B4-BE49-F238E27FC236}">
                <a16:creationId xmlns:a16="http://schemas.microsoft.com/office/drawing/2014/main" id="{1F437F8D-B600-526B-0AAC-92F8C0E188F1}"/>
              </a:ext>
            </a:extLst>
          </p:cNvPr>
          <p:cNvSpPr>
            <a:spLocks noGrp="1"/>
          </p:cNvSpPr>
          <p:nvPr>
            <p:ph type="ftr" sz="quarter" idx="11"/>
          </p:nvPr>
        </p:nvSpPr>
        <p:spPr/>
        <p:txBody>
          <a:bodyPr/>
          <a:lstStyle/>
          <a:p>
            <a:endParaRPr lang="en-TZ"/>
          </a:p>
        </p:txBody>
      </p:sp>
      <p:sp>
        <p:nvSpPr>
          <p:cNvPr id="7" name="Slide Number Placeholder 6">
            <a:extLst>
              <a:ext uri="{FF2B5EF4-FFF2-40B4-BE49-F238E27FC236}">
                <a16:creationId xmlns:a16="http://schemas.microsoft.com/office/drawing/2014/main" id="{2D25A249-33DE-5D25-15CD-2C264FD5F19E}"/>
              </a:ext>
            </a:extLst>
          </p:cNvPr>
          <p:cNvSpPr>
            <a:spLocks noGrp="1"/>
          </p:cNvSpPr>
          <p:nvPr>
            <p:ph type="sldNum" sz="quarter" idx="12"/>
          </p:nvPr>
        </p:nvSpPr>
        <p:spPr/>
        <p:txBody>
          <a:bodyPr/>
          <a:lstStyle/>
          <a:p>
            <a:fld id="{77381E6A-F3DD-436A-A8EC-56BF3BCD7128}" type="slidenum">
              <a:rPr lang="en-TZ" smtClean="0"/>
              <a:t>‹#›</a:t>
            </a:fld>
            <a:endParaRPr lang="en-TZ"/>
          </a:p>
        </p:txBody>
      </p:sp>
    </p:spTree>
    <p:extLst>
      <p:ext uri="{BB962C8B-B14F-4D97-AF65-F5344CB8AC3E}">
        <p14:creationId xmlns:p14="http://schemas.microsoft.com/office/powerpoint/2010/main" val="767983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D948E-8CC4-8F70-246C-D976145F7E50}"/>
              </a:ext>
            </a:extLst>
          </p:cNvPr>
          <p:cNvSpPr>
            <a:spLocks noGrp="1"/>
          </p:cNvSpPr>
          <p:nvPr>
            <p:ph type="title"/>
          </p:nvPr>
        </p:nvSpPr>
        <p:spPr>
          <a:xfrm>
            <a:off x="839788" y="365125"/>
            <a:ext cx="10515600" cy="1325563"/>
          </a:xfrm>
        </p:spPr>
        <p:txBody>
          <a:bodyPr/>
          <a:lstStyle/>
          <a:p>
            <a:r>
              <a:rPr lang="en-US"/>
              <a:t>Click to edit Master title style</a:t>
            </a:r>
            <a:endParaRPr lang="en-TZ"/>
          </a:p>
        </p:txBody>
      </p:sp>
      <p:sp>
        <p:nvSpPr>
          <p:cNvPr id="3" name="Text Placeholder 2">
            <a:extLst>
              <a:ext uri="{FF2B5EF4-FFF2-40B4-BE49-F238E27FC236}">
                <a16:creationId xmlns:a16="http://schemas.microsoft.com/office/drawing/2014/main" id="{AF867406-CB63-24DA-8D36-7D96ED2427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B2EA0C-1C0C-50C3-F4A3-C428C1337D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Z"/>
          </a:p>
        </p:txBody>
      </p:sp>
      <p:sp>
        <p:nvSpPr>
          <p:cNvPr id="5" name="Text Placeholder 4">
            <a:extLst>
              <a:ext uri="{FF2B5EF4-FFF2-40B4-BE49-F238E27FC236}">
                <a16:creationId xmlns:a16="http://schemas.microsoft.com/office/drawing/2014/main" id="{6AE66AFA-5FF2-60CF-EB33-868B64651D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313239E-2A3D-F034-0B4E-A140AA33AE0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Z"/>
          </a:p>
        </p:txBody>
      </p:sp>
      <p:sp>
        <p:nvSpPr>
          <p:cNvPr id="7" name="Date Placeholder 6">
            <a:extLst>
              <a:ext uri="{FF2B5EF4-FFF2-40B4-BE49-F238E27FC236}">
                <a16:creationId xmlns:a16="http://schemas.microsoft.com/office/drawing/2014/main" id="{139D2FEF-A3BE-7EDC-43B7-DDC1E253FBCA}"/>
              </a:ext>
            </a:extLst>
          </p:cNvPr>
          <p:cNvSpPr>
            <a:spLocks noGrp="1"/>
          </p:cNvSpPr>
          <p:nvPr>
            <p:ph type="dt" sz="half" idx="10"/>
          </p:nvPr>
        </p:nvSpPr>
        <p:spPr/>
        <p:txBody>
          <a:bodyPr/>
          <a:lstStyle/>
          <a:p>
            <a:fld id="{417674F9-B326-41FC-831D-112B0E5E99BE}" type="datetimeFigureOut">
              <a:rPr lang="en-TZ" smtClean="0"/>
              <a:t>15/01/2026</a:t>
            </a:fld>
            <a:endParaRPr lang="en-TZ"/>
          </a:p>
        </p:txBody>
      </p:sp>
      <p:sp>
        <p:nvSpPr>
          <p:cNvPr id="8" name="Footer Placeholder 7">
            <a:extLst>
              <a:ext uri="{FF2B5EF4-FFF2-40B4-BE49-F238E27FC236}">
                <a16:creationId xmlns:a16="http://schemas.microsoft.com/office/drawing/2014/main" id="{996E1816-8E30-7BE6-93FC-6FB0990F8EB6}"/>
              </a:ext>
            </a:extLst>
          </p:cNvPr>
          <p:cNvSpPr>
            <a:spLocks noGrp="1"/>
          </p:cNvSpPr>
          <p:nvPr>
            <p:ph type="ftr" sz="quarter" idx="11"/>
          </p:nvPr>
        </p:nvSpPr>
        <p:spPr/>
        <p:txBody>
          <a:bodyPr/>
          <a:lstStyle/>
          <a:p>
            <a:endParaRPr lang="en-TZ"/>
          </a:p>
        </p:txBody>
      </p:sp>
      <p:sp>
        <p:nvSpPr>
          <p:cNvPr id="9" name="Slide Number Placeholder 8">
            <a:extLst>
              <a:ext uri="{FF2B5EF4-FFF2-40B4-BE49-F238E27FC236}">
                <a16:creationId xmlns:a16="http://schemas.microsoft.com/office/drawing/2014/main" id="{3F8026FE-5AC0-54D3-9494-9B019236010B}"/>
              </a:ext>
            </a:extLst>
          </p:cNvPr>
          <p:cNvSpPr>
            <a:spLocks noGrp="1"/>
          </p:cNvSpPr>
          <p:nvPr>
            <p:ph type="sldNum" sz="quarter" idx="12"/>
          </p:nvPr>
        </p:nvSpPr>
        <p:spPr/>
        <p:txBody>
          <a:bodyPr/>
          <a:lstStyle/>
          <a:p>
            <a:fld id="{77381E6A-F3DD-436A-A8EC-56BF3BCD7128}" type="slidenum">
              <a:rPr lang="en-TZ" smtClean="0"/>
              <a:t>‹#›</a:t>
            </a:fld>
            <a:endParaRPr lang="en-TZ"/>
          </a:p>
        </p:txBody>
      </p:sp>
    </p:spTree>
    <p:extLst>
      <p:ext uri="{BB962C8B-B14F-4D97-AF65-F5344CB8AC3E}">
        <p14:creationId xmlns:p14="http://schemas.microsoft.com/office/powerpoint/2010/main" val="3967983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E6DB9-9817-486E-C4D8-00378981F6E9}"/>
              </a:ext>
            </a:extLst>
          </p:cNvPr>
          <p:cNvSpPr>
            <a:spLocks noGrp="1"/>
          </p:cNvSpPr>
          <p:nvPr>
            <p:ph type="title"/>
          </p:nvPr>
        </p:nvSpPr>
        <p:spPr/>
        <p:txBody>
          <a:bodyPr/>
          <a:lstStyle/>
          <a:p>
            <a:r>
              <a:rPr lang="en-US"/>
              <a:t>Click to edit Master title style</a:t>
            </a:r>
            <a:endParaRPr lang="en-TZ"/>
          </a:p>
        </p:txBody>
      </p:sp>
      <p:sp>
        <p:nvSpPr>
          <p:cNvPr id="3" name="Date Placeholder 2">
            <a:extLst>
              <a:ext uri="{FF2B5EF4-FFF2-40B4-BE49-F238E27FC236}">
                <a16:creationId xmlns:a16="http://schemas.microsoft.com/office/drawing/2014/main" id="{E483E2BC-271C-B53D-1F30-17FD4D751FE7}"/>
              </a:ext>
            </a:extLst>
          </p:cNvPr>
          <p:cNvSpPr>
            <a:spLocks noGrp="1"/>
          </p:cNvSpPr>
          <p:nvPr>
            <p:ph type="dt" sz="half" idx="10"/>
          </p:nvPr>
        </p:nvSpPr>
        <p:spPr/>
        <p:txBody>
          <a:bodyPr/>
          <a:lstStyle/>
          <a:p>
            <a:fld id="{417674F9-B326-41FC-831D-112B0E5E99BE}" type="datetimeFigureOut">
              <a:rPr lang="en-TZ" smtClean="0"/>
              <a:t>15/01/2026</a:t>
            </a:fld>
            <a:endParaRPr lang="en-TZ"/>
          </a:p>
        </p:txBody>
      </p:sp>
      <p:sp>
        <p:nvSpPr>
          <p:cNvPr id="4" name="Footer Placeholder 3">
            <a:extLst>
              <a:ext uri="{FF2B5EF4-FFF2-40B4-BE49-F238E27FC236}">
                <a16:creationId xmlns:a16="http://schemas.microsoft.com/office/drawing/2014/main" id="{9B810018-B304-1C74-7BD3-7D9457066C95}"/>
              </a:ext>
            </a:extLst>
          </p:cNvPr>
          <p:cNvSpPr>
            <a:spLocks noGrp="1"/>
          </p:cNvSpPr>
          <p:nvPr>
            <p:ph type="ftr" sz="quarter" idx="11"/>
          </p:nvPr>
        </p:nvSpPr>
        <p:spPr/>
        <p:txBody>
          <a:bodyPr/>
          <a:lstStyle/>
          <a:p>
            <a:endParaRPr lang="en-TZ"/>
          </a:p>
        </p:txBody>
      </p:sp>
      <p:sp>
        <p:nvSpPr>
          <p:cNvPr id="5" name="Slide Number Placeholder 4">
            <a:extLst>
              <a:ext uri="{FF2B5EF4-FFF2-40B4-BE49-F238E27FC236}">
                <a16:creationId xmlns:a16="http://schemas.microsoft.com/office/drawing/2014/main" id="{836FF913-9E93-3E2C-9577-9747D3B7D84D}"/>
              </a:ext>
            </a:extLst>
          </p:cNvPr>
          <p:cNvSpPr>
            <a:spLocks noGrp="1"/>
          </p:cNvSpPr>
          <p:nvPr>
            <p:ph type="sldNum" sz="quarter" idx="12"/>
          </p:nvPr>
        </p:nvSpPr>
        <p:spPr/>
        <p:txBody>
          <a:bodyPr/>
          <a:lstStyle/>
          <a:p>
            <a:fld id="{77381E6A-F3DD-436A-A8EC-56BF3BCD7128}" type="slidenum">
              <a:rPr lang="en-TZ" smtClean="0"/>
              <a:t>‹#›</a:t>
            </a:fld>
            <a:endParaRPr lang="en-TZ"/>
          </a:p>
        </p:txBody>
      </p:sp>
    </p:spTree>
    <p:extLst>
      <p:ext uri="{BB962C8B-B14F-4D97-AF65-F5344CB8AC3E}">
        <p14:creationId xmlns:p14="http://schemas.microsoft.com/office/powerpoint/2010/main" val="1960273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6CCAF7-E666-5C0D-17BA-39650AE31711}"/>
              </a:ext>
            </a:extLst>
          </p:cNvPr>
          <p:cNvSpPr>
            <a:spLocks noGrp="1"/>
          </p:cNvSpPr>
          <p:nvPr>
            <p:ph type="dt" sz="half" idx="10"/>
          </p:nvPr>
        </p:nvSpPr>
        <p:spPr/>
        <p:txBody>
          <a:bodyPr/>
          <a:lstStyle/>
          <a:p>
            <a:fld id="{417674F9-B326-41FC-831D-112B0E5E99BE}" type="datetimeFigureOut">
              <a:rPr lang="en-TZ" smtClean="0"/>
              <a:t>15/01/2026</a:t>
            </a:fld>
            <a:endParaRPr lang="en-TZ"/>
          </a:p>
        </p:txBody>
      </p:sp>
      <p:sp>
        <p:nvSpPr>
          <p:cNvPr id="3" name="Footer Placeholder 2">
            <a:extLst>
              <a:ext uri="{FF2B5EF4-FFF2-40B4-BE49-F238E27FC236}">
                <a16:creationId xmlns:a16="http://schemas.microsoft.com/office/drawing/2014/main" id="{BCDB35B0-B15C-959B-3784-F00913E46131}"/>
              </a:ext>
            </a:extLst>
          </p:cNvPr>
          <p:cNvSpPr>
            <a:spLocks noGrp="1"/>
          </p:cNvSpPr>
          <p:nvPr>
            <p:ph type="ftr" sz="quarter" idx="11"/>
          </p:nvPr>
        </p:nvSpPr>
        <p:spPr/>
        <p:txBody>
          <a:bodyPr/>
          <a:lstStyle/>
          <a:p>
            <a:endParaRPr lang="en-TZ"/>
          </a:p>
        </p:txBody>
      </p:sp>
      <p:sp>
        <p:nvSpPr>
          <p:cNvPr id="4" name="Slide Number Placeholder 3">
            <a:extLst>
              <a:ext uri="{FF2B5EF4-FFF2-40B4-BE49-F238E27FC236}">
                <a16:creationId xmlns:a16="http://schemas.microsoft.com/office/drawing/2014/main" id="{04D3DAEA-BA13-BF76-7958-9F427EFF59A2}"/>
              </a:ext>
            </a:extLst>
          </p:cNvPr>
          <p:cNvSpPr>
            <a:spLocks noGrp="1"/>
          </p:cNvSpPr>
          <p:nvPr>
            <p:ph type="sldNum" sz="quarter" idx="12"/>
          </p:nvPr>
        </p:nvSpPr>
        <p:spPr/>
        <p:txBody>
          <a:bodyPr/>
          <a:lstStyle/>
          <a:p>
            <a:fld id="{77381E6A-F3DD-436A-A8EC-56BF3BCD7128}" type="slidenum">
              <a:rPr lang="en-TZ" smtClean="0"/>
              <a:t>‹#›</a:t>
            </a:fld>
            <a:endParaRPr lang="en-TZ"/>
          </a:p>
        </p:txBody>
      </p:sp>
    </p:spTree>
    <p:extLst>
      <p:ext uri="{BB962C8B-B14F-4D97-AF65-F5344CB8AC3E}">
        <p14:creationId xmlns:p14="http://schemas.microsoft.com/office/powerpoint/2010/main" val="2433993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7A674-C287-4C80-1EC3-3FEDC7668E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TZ"/>
          </a:p>
        </p:txBody>
      </p:sp>
      <p:sp>
        <p:nvSpPr>
          <p:cNvPr id="3" name="Content Placeholder 2">
            <a:extLst>
              <a:ext uri="{FF2B5EF4-FFF2-40B4-BE49-F238E27FC236}">
                <a16:creationId xmlns:a16="http://schemas.microsoft.com/office/drawing/2014/main" id="{C0E7A9DD-5C1B-6CF7-DB97-46F86A857D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Z"/>
          </a:p>
        </p:txBody>
      </p:sp>
      <p:sp>
        <p:nvSpPr>
          <p:cNvPr id="4" name="Text Placeholder 3">
            <a:extLst>
              <a:ext uri="{FF2B5EF4-FFF2-40B4-BE49-F238E27FC236}">
                <a16:creationId xmlns:a16="http://schemas.microsoft.com/office/drawing/2014/main" id="{CFD8A304-F536-8C87-689A-6500C3880E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44C73D-E577-7A94-295A-063A424C7AAC}"/>
              </a:ext>
            </a:extLst>
          </p:cNvPr>
          <p:cNvSpPr>
            <a:spLocks noGrp="1"/>
          </p:cNvSpPr>
          <p:nvPr>
            <p:ph type="dt" sz="half" idx="10"/>
          </p:nvPr>
        </p:nvSpPr>
        <p:spPr/>
        <p:txBody>
          <a:bodyPr/>
          <a:lstStyle/>
          <a:p>
            <a:fld id="{417674F9-B326-41FC-831D-112B0E5E99BE}" type="datetimeFigureOut">
              <a:rPr lang="en-TZ" smtClean="0"/>
              <a:t>15/01/2026</a:t>
            </a:fld>
            <a:endParaRPr lang="en-TZ"/>
          </a:p>
        </p:txBody>
      </p:sp>
      <p:sp>
        <p:nvSpPr>
          <p:cNvPr id="6" name="Footer Placeholder 5">
            <a:extLst>
              <a:ext uri="{FF2B5EF4-FFF2-40B4-BE49-F238E27FC236}">
                <a16:creationId xmlns:a16="http://schemas.microsoft.com/office/drawing/2014/main" id="{16DEB389-7018-9BA8-26AB-36893E27CCE6}"/>
              </a:ext>
            </a:extLst>
          </p:cNvPr>
          <p:cNvSpPr>
            <a:spLocks noGrp="1"/>
          </p:cNvSpPr>
          <p:nvPr>
            <p:ph type="ftr" sz="quarter" idx="11"/>
          </p:nvPr>
        </p:nvSpPr>
        <p:spPr/>
        <p:txBody>
          <a:bodyPr/>
          <a:lstStyle/>
          <a:p>
            <a:endParaRPr lang="en-TZ"/>
          </a:p>
        </p:txBody>
      </p:sp>
      <p:sp>
        <p:nvSpPr>
          <p:cNvPr id="7" name="Slide Number Placeholder 6">
            <a:extLst>
              <a:ext uri="{FF2B5EF4-FFF2-40B4-BE49-F238E27FC236}">
                <a16:creationId xmlns:a16="http://schemas.microsoft.com/office/drawing/2014/main" id="{DF789770-3E06-B288-C94A-E3F3814F7D19}"/>
              </a:ext>
            </a:extLst>
          </p:cNvPr>
          <p:cNvSpPr>
            <a:spLocks noGrp="1"/>
          </p:cNvSpPr>
          <p:nvPr>
            <p:ph type="sldNum" sz="quarter" idx="12"/>
          </p:nvPr>
        </p:nvSpPr>
        <p:spPr/>
        <p:txBody>
          <a:bodyPr/>
          <a:lstStyle/>
          <a:p>
            <a:fld id="{77381E6A-F3DD-436A-A8EC-56BF3BCD7128}" type="slidenum">
              <a:rPr lang="en-TZ" smtClean="0"/>
              <a:t>‹#›</a:t>
            </a:fld>
            <a:endParaRPr lang="en-TZ"/>
          </a:p>
        </p:txBody>
      </p:sp>
    </p:spTree>
    <p:extLst>
      <p:ext uri="{BB962C8B-B14F-4D97-AF65-F5344CB8AC3E}">
        <p14:creationId xmlns:p14="http://schemas.microsoft.com/office/powerpoint/2010/main" val="3875814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9D630-108F-C8D5-6C83-AB30C9CF08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TZ"/>
          </a:p>
        </p:txBody>
      </p:sp>
      <p:sp>
        <p:nvSpPr>
          <p:cNvPr id="3" name="Picture Placeholder 2">
            <a:extLst>
              <a:ext uri="{FF2B5EF4-FFF2-40B4-BE49-F238E27FC236}">
                <a16:creationId xmlns:a16="http://schemas.microsoft.com/office/drawing/2014/main" id="{DA75DC40-7909-8803-2EC1-6F5AEB1FCC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TZ"/>
          </a:p>
        </p:txBody>
      </p:sp>
      <p:sp>
        <p:nvSpPr>
          <p:cNvPr id="4" name="Text Placeholder 3">
            <a:extLst>
              <a:ext uri="{FF2B5EF4-FFF2-40B4-BE49-F238E27FC236}">
                <a16:creationId xmlns:a16="http://schemas.microsoft.com/office/drawing/2014/main" id="{5B29F4A5-AA72-9D7E-165C-ECB162837F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B803A9-49B5-6587-E982-E611A71D7D38}"/>
              </a:ext>
            </a:extLst>
          </p:cNvPr>
          <p:cNvSpPr>
            <a:spLocks noGrp="1"/>
          </p:cNvSpPr>
          <p:nvPr>
            <p:ph type="dt" sz="half" idx="10"/>
          </p:nvPr>
        </p:nvSpPr>
        <p:spPr/>
        <p:txBody>
          <a:bodyPr/>
          <a:lstStyle/>
          <a:p>
            <a:fld id="{417674F9-B326-41FC-831D-112B0E5E99BE}" type="datetimeFigureOut">
              <a:rPr lang="en-TZ" smtClean="0"/>
              <a:t>15/01/2026</a:t>
            </a:fld>
            <a:endParaRPr lang="en-TZ"/>
          </a:p>
        </p:txBody>
      </p:sp>
      <p:sp>
        <p:nvSpPr>
          <p:cNvPr id="6" name="Footer Placeholder 5">
            <a:extLst>
              <a:ext uri="{FF2B5EF4-FFF2-40B4-BE49-F238E27FC236}">
                <a16:creationId xmlns:a16="http://schemas.microsoft.com/office/drawing/2014/main" id="{CBB43C40-B00A-A117-5C74-130220EE7F0F}"/>
              </a:ext>
            </a:extLst>
          </p:cNvPr>
          <p:cNvSpPr>
            <a:spLocks noGrp="1"/>
          </p:cNvSpPr>
          <p:nvPr>
            <p:ph type="ftr" sz="quarter" idx="11"/>
          </p:nvPr>
        </p:nvSpPr>
        <p:spPr/>
        <p:txBody>
          <a:bodyPr/>
          <a:lstStyle/>
          <a:p>
            <a:endParaRPr lang="en-TZ"/>
          </a:p>
        </p:txBody>
      </p:sp>
      <p:sp>
        <p:nvSpPr>
          <p:cNvPr id="7" name="Slide Number Placeholder 6">
            <a:extLst>
              <a:ext uri="{FF2B5EF4-FFF2-40B4-BE49-F238E27FC236}">
                <a16:creationId xmlns:a16="http://schemas.microsoft.com/office/drawing/2014/main" id="{97FB44D4-7DB7-A5EA-9DED-4CAF122D92D7}"/>
              </a:ext>
            </a:extLst>
          </p:cNvPr>
          <p:cNvSpPr>
            <a:spLocks noGrp="1"/>
          </p:cNvSpPr>
          <p:nvPr>
            <p:ph type="sldNum" sz="quarter" idx="12"/>
          </p:nvPr>
        </p:nvSpPr>
        <p:spPr/>
        <p:txBody>
          <a:bodyPr/>
          <a:lstStyle/>
          <a:p>
            <a:fld id="{77381E6A-F3DD-436A-A8EC-56BF3BCD7128}" type="slidenum">
              <a:rPr lang="en-TZ" smtClean="0"/>
              <a:t>‹#›</a:t>
            </a:fld>
            <a:endParaRPr lang="en-TZ"/>
          </a:p>
        </p:txBody>
      </p:sp>
    </p:spTree>
    <p:extLst>
      <p:ext uri="{BB962C8B-B14F-4D97-AF65-F5344CB8AC3E}">
        <p14:creationId xmlns:p14="http://schemas.microsoft.com/office/powerpoint/2010/main" val="1483428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5F3A6F-774E-EE05-0845-18A845EFC7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TZ"/>
          </a:p>
        </p:txBody>
      </p:sp>
      <p:sp>
        <p:nvSpPr>
          <p:cNvPr id="3" name="Text Placeholder 2">
            <a:extLst>
              <a:ext uri="{FF2B5EF4-FFF2-40B4-BE49-F238E27FC236}">
                <a16:creationId xmlns:a16="http://schemas.microsoft.com/office/drawing/2014/main" id="{677C6FB8-1E86-2249-5E12-BBB225E9D7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Z"/>
          </a:p>
        </p:txBody>
      </p:sp>
      <p:sp>
        <p:nvSpPr>
          <p:cNvPr id="4" name="Date Placeholder 3">
            <a:extLst>
              <a:ext uri="{FF2B5EF4-FFF2-40B4-BE49-F238E27FC236}">
                <a16:creationId xmlns:a16="http://schemas.microsoft.com/office/drawing/2014/main" id="{AC9C9BB9-7326-BB23-CAFB-71C7162D66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17674F9-B326-41FC-831D-112B0E5E99BE}" type="datetimeFigureOut">
              <a:rPr lang="en-TZ" smtClean="0"/>
              <a:t>15/01/2026</a:t>
            </a:fld>
            <a:endParaRPr lang="en-TZ"/>
          </a:p>
        </p:txBody>
      </p:sp>
      <p:sp>
        <p:nvSpPr>
          <p:cNvPr id="5" name="Footer Placeholder 4">
            <a:extLst>
              <a:ext uri="{FF2B5EF4-FFF2-40B4-BE49-F238E27FC236}">
                <a16:creationId xmlns:a16="http://schemas.microsoft.com/office/drawing/2014/main" id="{93A039B6-EC1A-8D98-84EE-39C58AD82D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TZ"/>
          </a:p>
        </p:txBody>
      </p:sp>
      <p:sp>
        <p:nvSpPr>
          <p:cNvPr id="6" name="Slide Number Placeholder 5">
            <a:extLst>
              <a:ext uri="{FF2B5EF4-FFF2-40B4-BE49-F238E27FC236}">
                <a16:creationId xmlns:a16="http://schemas.microsoft.com/office/drawing/2014/main" id="{CA7A2570-81EE-A59C-F6FC-B48238E093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7381E6A-F3DD-436A-A8EC-56BF3BCD7128}" type="slidenum">
              <a:rPr lang="en-TZ" smtClean="0"/>
              <a:t>‹#›</a:t>
            </a:fld>
            <a:endParaRPr lang="en-TZ"/>
          </a:p>
        </p:txBody>
      </p:sp>
    </p:spTree>
    <p:extLst>
      <p:ext uri="{BB962C8B-B14F-4D97-AF65-F5344CB8AC3E}">
        <p14:creationId xmlns:p14="http://schemas.microsoft.com/office/powerpoint/2010/main" val="3843073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T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3CE48-5F82-49F1-8890-83C2132355F8}"/>
              </a:ext>
            </a:extLst>
          </p:cNvPr>
          <p:cNvSpPr>
            <a:spLocks noGrp="1"/>
          </p:cNvSpPr>
          <p:nvPr>
            <p:ph type="ctrTitle"/>
          </p:nvPr>
        </p:nvSpPr>
        <p:spPr>
          <a:xfrm>
            <a:off x="1524000" y="685800"/>
            <a:ext cx="9144000" cy="4713514"/>
          </a:xfrm>
        </p:spPr>
        <p:txBody>
          <a:bodyPr>
            <a:normAutofit/>
          </a:bodyPr>
          <a:lstStyle/>
          <a:p>
            <a:pPr lvl="0" algn="l" eaLnBrk="0" fontAlgn="base" hangingPunct="0">
              <a:lnSpc>
                <a:spcPct val="100000"/>
              </a:lnSpc>
              <a:spcAft>
                <a:spcPct val="0"/>
              </a:spcAft>
            </a:pPr>
            <a:r>
              <a:rPr lang="en-GB" altLang="en-TZ" sz="2400" dirty="0" bmk="_Hlk211008408">
                <a:latin typeface="Times New Roman" panose="02020603050405020304" pitchFamily="18" charset="0"/>
                <a:ea typeface="SimSun" panose="02010600030101010101" pitchFamily="2" charset="-122"/>
                <a:cs typeface="Times New Roman" panose="02020603050405020304" pitchFamily="18" charset="0"/>
              </a:rPr>
              <a:t>DEPARTMENT OF ELECTRONICS AND TELECOMMUNICATION                                           </a:t>
            </a:r>
            <a:br>
              <a:rPr lang="en-GB" altLang="en-TZ" sz="2400" dirty="0" bmk="_Hlk211008408">
                <a:latin typeface="Times New Roman" panose="02020603050405020304" pitchFamily="18" charset="0"/>
                <a:cs typeface="Times New Roman" panose="02020603050405020304" pitchFamily="18" charset="0"/>
              </a:rPr>
            </a:br>
            <a:r>
              <a:rPr lang="en-GB" altLang="en-TZ" sz="2400" dirty="0" bmk="_Hlk211008408">
                <a:latin typeface="Times New Roman" panose="02020603050405020304" pitchFamily="18" charset="0"/>
                <a:ea typeface="SimSun" panose="02010600030101010101" pitchFamily="2" charset="-122"/>
                <a:cs typeface="Times New Roman" panose="02020603050405020304" pitchFamily="18" charset="0"/>
              </a:rPr>
              <a:t>CLASS</a:t>
            </a:r>
            <a:r>
              <a:rPr lang="en-GB" altLang="en-TZ" sz="2400" b="1" dirty="0" bmk="_Hlk211008408">
                <a:latin typeface="Times New Roman" panose="02020603050405020304" pitchFamily="18" charset="0"/>
                <a:ea typeface="SimSun" panose="02010600030101010101" pitchFamily="2" charset="-122"/>
                <a:cs typeface="Times New Roman" panose="02020603050405020304" pitchFamily="18" charset="0"/>
              </a:rPr>
              <a:t>: </a:t>
            </a:r>
            <a:r>
              <a:rPr lang="en-GB" altLang="en-TZ" sz="2400" dirty="0" bmk="_Hlk211008408">
                <a:latin typeface="Times New Roman" panose="02020603050405020304" pitchFamily="18" charset="0"/>
                <a:ea typeface="SimSun" panose="02010600030101010101" pitchFamily="2" charset="-122"/>
                <a:cs typeface="Times New Roman" panose="02020603050405020304" pitchFamily="18" charset="0"/>
              </a:rPr>
              <a:t>BENG22ETE 1</a:t>
            </a:r>
            <a:br>
              <a:rPr lang="en-GB" altLang="en-TZ" sz="2400" dirty="0">
                <a:latin typeface="Times New Roman" panose="02020603050405020304" pitchFamily="18" charset="0"/>
                <a:cs typeface="Times New Roman" panose="02020603050405020304" pitchFamily="18" charset="0"/>
              </a:rPr>
            </a:br>
            <a:r>
              <a:rPr lang="en-GB" altLang="en-TZ" sz="2400" dirty="0">
                <a:latin typeface="Times New Roman" panose="02020603050405020304" pitchFamily="18" charset="0"/>
                <a:cs typeface="Times New Roman" panose="02020603050405020304" pitchFamily="18" charset="0"/>
              </a:rPr>
              <a:t>MODULE TITLE:PROJECT CONCEPTUALIZATION</a:t>
            </a:r>
            <a:br>
              <a:rPr lang="en-GB" altLang="en-TZ" sz="2400" dirty="0">
                <a:latin typeface="Times New Roman" panose="02020603050405020304" pitchFamily="18" charset="0"/>
                <a:cs typeface="Times New Roman" panose="02020603050405020304" pitchFamily="18" charset="0"/>
              </a:rPr>
            </a:br>
            <a:endParaRPr lang="en-TZ" sz="24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35DDC958-53DF-0C64-C1B2-1CFD9708337E}"/>
              </a:ext>
            </a:extLst>
          </p:cNvPr>
          <p:cNvSpPr>
            <a:spLocks noGrp="1"/>
          </p:cNvSpPr>
          <p:nvPr>
            <p:ph type="subTitle" idx="1"/>
          </p:nvPr>
        </p:nvSpPr>
        <p:spPr>
          <a:xfrm>
            <a:off x="1730829" y="5249090"/>
            <a:ext cx="9144000" cy="681810"/>
          </a:xfrm>
        </p:spPr>
        <p:txBody>
          <a:bodyPr>
            <a:noAutofit/>
          </a:bodyPr>
          <a:lstStyle/>
          <a:p>
            <a:endParaRPr lang="en-US" sz="5400" dirty="0">
              <a:latin typeface="Times New Roman" panose="02020603050405020304" pitchFamily="18" charset="0"/>
              <a:cs typeface="Times New Roman" panose="02020603050405020304" pitchFamily="18" charset="0"/>
            </a:endParaRPr>
          </a:p>
          <a:p>
            <a:endParaRPr lang="en-US" sz="5400" dirty="0">
              <a:latin typeface="Times New Roman" panose="02020603050405020304" pitchFamily="18" charset="0"/>
              <a:cs typeface="Times New Roman" panose="02020603050405020304" pitchFamily="18" charset="0"/>
            </a:endParaRPr>
          </a:p>
        </p:txBody>
      </p:sp>
      <p:pic>
        <p:nvPicPr>
          <p:cNvPr id="1026" name="Picture 2">
            <a:extLst>
              <a:ext uri="{FF2B5EF4-FFF2-40B4-BE49-F238E27FC236}">
                <a16:creationId xmlns:a16="http://schemas.microsoft.com/office/drawing/2014/main" id="{BFC45ACB-C66B-86FE-5024-BA8C3D8051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698560"/>
            <a:ext cx="3172691" cy="221089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0FA34CE3-747D-892C-FA16-2B2475F5912B}"/>
              </a:ext>
            </a:extLst>
          </p:cNvPr>
          <p:cNvSpPr>
            <a:spLocks noChangeArrowheads="1"/>
          </p:cNvSpPr>
          <p:nvPr/>
        </p:nvSpPr>
        <p:spPr bwMode="auto">
          <a:xfrm>
            <a:off x="1978076" y="298450"/>
            <a:ext cx="7847918"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TZ" sz="2800" b="1" i="0" u="none" strike="noStrike" cap="none" normalizeH="0" baseline="0" dirty="0">
                <a:ln>
                  <a:noFill/>
                </a:ln>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D</a:t>
            </a:r>
            <a:r>
              <a:rPr kumimoji="0" lang="en-GB" altLang="en-TZ" sz="2800" b="1" i="0" u="none" strike="noStrike" cap="none" normalizeH="0" baseline="0" dirty="0" bmk="">
                <a:ln>
                  <a:noFill/>
                </a:ln>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AR ES SALAAM INSTITUTE OF TECHNOLOGY (DIT).</a:t>
            </a:r>
            <a:endParaRPr kumimoji="0" lang="en-GB" altLang="en-TZ" sz="2800" b="0" i="0" u="none" strike="noStrike" cap="none" normalizeH="0" baseline="0" dirty="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en-GB" altLang="en-TZ" sz="1800" b="0" i="0" u="none" strike="noStrike" cap="none" normalizeH="0" baseline="0" dirty="0">
              <a:ln>
                <a:noFill/>
              </a:ln>
              <a:solidFill>
                <a:schemeClr val="tx1"/>
              </a:solidFill>
              <a:effectLst/>
              <a:latin typeface="Arial" panose="020B0604020202020204" pitchFamily="34" charset="0"/>
            </a:endParaRPr>
          </a:p>
        </p:txBody>
      </p:sp>
      <p:sp>
        <p:nvSpPr>
          <p:cNvPr id="6" name="Rectangle 5">
            <a:extLst>
              <a:ext uri="{FF2B5EF4-FFF2-40B4-BE49-F238E27FC236}">
                <a16:creationId xmlns:a16="http://schemas.microsoft.com/office/drawing/2014/main" id="{2C39304F-C80D-4BC6-503E-3B693F8FE430}"/>
              </a:ext>
            </a:extLst>
          </p:cNvPr>
          <p:cNvSpPr>
            <a:spLocks noChangeArrowheads="1"/>
          </p:cNvSpPr>
          <p:nvPr/>
        </p:nvSpPr>
        <p:spPr bwMode="auto">
          <a:xfrm>
            <a:off x="0" y="60007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TZ"/>
          </a:p>
        </p:txBody>
      </p:sp>
      <p:graphicFrame>
        <p:nvGraphicFramePr>
          <p:cNvPr id="5" name="Table 4">
            <a:extLst>
              <a:ext uri="{FF2B5EF4-FFF2-40B4-BE49-F238E27FC236}">
                <a16:creationId xmlns:a16="http://schemas.microsoft.com/office/drawing/2014/main" id="{06178E3E-5AEE-91DA-BEF2-2D09174E2DB4}"/>
              </a:ext>
            </a:extLst>
          </p:cNvPr>
          <p:cNvGraphicFramePr>
            <a:graphicFrameLocks noGrp="1"/>
          </p:cNvGraphicFramePr>
          <p:nvPr>
            <p:extLst>
              <p:ext uri="{D42A27DB-BD31-4B8C-83A1-F6EECF244321}">
                <p14:modId xmlns:p14="http://schemas.microsoft.com/office/powerpoint/2010/main" val="2958127209"/>
              </p:ext>
            </p:extLst>
          </p:nvPr>
        </p:nvGraphicFramePr>
        <p:xfrm>
          <a:off x="1524000" y="5130665"/>
          <a:ext cx="8636000" cy="1200330"/>
        </p:xfrm>
        <a:graphic>
          <a:graphicData uri="http://schemas.openxmlformats.org/drawingml/2006/table">
            <a:tbl>
              <a:tblPr firstRow="1" bandRow="1"/>
              <a:tblGrid>
                <a:gridCol w="4318000">
                  <a:extLst>
                    <a:ext uri="{9D8B030D-6E8A-4147-A177-3AD203B41FA5}">
                      <a16:colId xmlns:a16="http://schemas.microsoft.com/office/drawing/2014/main" val="1962690358"/>
                    </a:ext>
                  </a:extLst>
                </a:gridCol>
                <a:gridCol w="4318000">
                  <a:extLst>
                    <a:ext uri="{9D8B030D-6E8A-4147-A177-3AD203B41FA5}">
                      <a16:colId xmlns:a16="http://schemas.microsoft.com/office/drawing/2014/main" val="5980157"/>
                    </a:ext>
                  </a:extLst>
                </a:gridCol>
              </a:tblGrid>
              <a:tr h="400110">
                <a:tc>
                  <a:txBody>
                    <a:bodyPr/>
                    <a:lstStyle/>
                    <a:p>
                      <a:r>
                        <a:rPr lang="en-US" dirty="0">
                          <a:latin typeface="Times New Roman" panose="02020603050405020304" pitchFamily="18" charset="0"/>
                          <a:cs typeface="Times New Roman" panose="02020603050405020304" pitchFamily="18" charset="0"/>
                        </a:rPr>
                        <a:t>             STUDENT’S NAME</a:t>
                      </a:r>
                      <a:endParaRPr lang="en-TZ" dirty="0">
                        <a:latin typeface="Times New Roman" panose="02020603050405020304" pitchFamily="18" charset="0"/>
                        <a:cs typeface="Times New Roman" panose="02020603050405020304" pitchFamily="18" charset="0"/>
                      </a:endParaRPr>
                    </a:p>
                  </a:txBody>
                  <a:tcPr/>
                </a:tc>
                <a:tc>
                  <a:txBody>
                    <a:bodyPr/>
                    <a:lstStyle/>
                    <a:p>
                      <a:r>
                        <a:rPr lang="en-US" dirty="0">
                          <a:latin typeface="Times New Roman" panose="02020603050405020304" pitchFamily="18" charset="0"/>
                          <a:cs typeface="Times New Roman" panose="02020603050405020304" pitchFamily="18" charset="0"/>
                        </a:rPr>
                        <a:t> REGISTRATION NUMBER</a:t>
                      </a:r>
                      <a:endParaRPr lang="en-TZ"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991246589"/>
                  </a:ext>
                </a:extLst>
              </a:tr>
              <a:tr h="400110">
                <a:tc>
                  <a:txBody>
                    <a:bodyPr/>
                    <a:lstStyle/>
                    <a:p>
                      <a:r>
                        <a:rPr lang="en-US" dirty="0">
                          <a:latin typeface="Times New Roman" panose="02020603050405020304" pitchFamily="18" charset="0"/>
                          <a:cs typeface="Times New Roman" panose="02020603050405020304" pitchFamily="18" charset="0"/>
                        </a:rPr>
                        <a:t>PENINA MICHAEL KAAL</a:t>
                      </a:r>
                      <a:endParaRPr lang="en-TZ" dirty="0">
                        <a:latin typeface="Times New Roman" panose="02020603050405020304" pitchFamily="18" charset="0"/>
                        <a:cs typeface="Times New Roman" panose="02020603050405020304" pitchFamily="18" charset="0"/>
                      </a:endParaRPr>
                    </a:p>
                  </a:txBody>
                  <a:tcPr/>
                </a:tc>
                <a:tc>
                  <a:txBody>
                    <a:bodyPr/>
                    <a:lstStyle/>
                    <a:p>
                      <a:r>
                        <a:rPr lang="en-US" dirty="0">
                          <a:latin typeface="Times New Roman" panose="02020603050405020304" pitchFamily="18" charset="0"/>
                          <a:cs typeface="Times New Roman" panose="02020603050405020304" pitchFamily="18" charset="0"/>
                        </a:rPr>
                        <a:t>220647412534</a:t>
                      </a:r>
                      <a:endParaRPr lang="en-TZ"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400932174"/>
                  </a:ext>
                </a:extLst>
              </a:tr>
              <a:tr h="400110">
                <a:tc>
                  <a:txBody>
                    <a:bodyPr/>
                    <a:lstStyle/>
                    <a:p>
                      <a:r>
                        <a:rPr lang="en-US" dirty="0">
                          <a:latin typeface="Times New Roman" panose="02020603050405020304" pitchFamily="18" charset="0"/>
                          <a:cs typeface="Times New Roman" panose="02020603050405020304" pitchFamily="18" charset="0"/>
                        </a:rPr>
                        <a:t>LUBANGO MUSA LUZALI</a:t>
                      </a:r>
                      <a:endParaRPr lang="en-TZ" dirty="0">
                        <a:latin typeface="Times New Roman" panose="02020603050405020304" pitchFamily="18" charset="0"/>
                        <a:cs typeface="Times New Roman" panose="02020603050405020304" pitchFamily="18" charset="0"/>
                      </a:endParaRPr>
                    </a:p>
                  </a:txBody>
                  <a:tcPr/>
                </a:tc>
                <a:tc>
                  <a:txBody>
                    <a:bodyPr/>
                    <a:lstStyle/>
                    <a:p>
                      <a:r>
                        <a:rPr lang="en-US" dirty="0">
                          <a:latin typeface="Times New Roman" panose="02020603050405020304" pitchFamily="18" charset="0"/>
                          <a:cs typeface="Times New Roman" panose="02020603050405020304" pitchFamily="18" charset="0"/>
                        </a:rPr>
                        <a:t>22O647407559</a:t>
                      </a:r>
                      <a:endParaRPr lang="en-TZ"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003064904"/>
                  </a:ext>
                </a:extLst>
              </a:tr>
            </a:tbl>
          </a:graphicData>
        </a:graphic>
      </p:graphicFrame>
    </p:spTree>
    <p:extLst>
      <p:ext uri="{BB962C8B-B14F-4D97-AF65-F5344CB8AC3E}">
        <p14:creationId xmlns:p14="http://schemas.microsoft.com/office/powerpoint/2010/main" val="3016432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8D875-2485-6E2F-EA08-3012B79BB68E}"/>
              </a:ext>
            </a:extLst>
          </p:cNvPr>
          <p:cNvSpPr>
            <a:spLocks noGrp="1"/>
          </p:cNvSpPr>
          <p:nvPr>
            <p:ph type="title"/>
          </p:nvPr>
        </p:nvSpPr>
        <p:spPr>
          <a:xfrm>
            <a:off x="903514" y="365126"/>
            <a:ext cx="10450286" cy="734332"/>
          </a:xfrm>
        </p:spPr>
        <p:txBody>
          <a:bodyPr>
            <a:normAutofit/>
          </a:bodyPr>
          <a:lstStyle/>
          <a:p>
            <a:pPr algn="ctr"/>
            <a:r>
              <a:rPr lang="en-US" sz="3000" b="1" dirty="0">
                <a:latin typeface="Times New Roman" panose="02020603050405020304" pitchFamily="18" charset="0"/>
                <a:cs typeface="Times New Roman" panose="02020603050405020304" pitchFamily="18" charset="0"/>
              </a:rPr>
              <a:t>CONTINUE…</a:t>
            </a:r>
            <a:endParaRPr lang="en-TZ" sz="3000" b="1" dirty="0">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6B0D065A-016B-5EDD-66C8-CD5A5F718F3C}"/>
              </a:ext>
            </a:extLst>
          </p:cNvPr>
          <p:cNvGraphicFramePr>
            <a:graphicFrameLocks noGrp="1"/>
          </p:cNvGraphicFramePr>
          <p:nvPr>
            <p:ph idx="1"/>
            <p:extLst>
              <p:ext uri="{D42A27DB-BD31-4B8C-83A1-F6EECF244321}">
                <p14:modId xmlns:p14="http://schemas.microsoft.com/office/powerpoint/2010/main" val="1520607571"/>
              </p:ext>
            </p:extLst>
          </p:nvPr>
        </p:nvGraphicFramePr>
        <p:xfrm>
          <a:off x="511629" y="1295400"/>
          <a:ext cx="11255829" cy="5410200"/>
        </p:xfrm>
        <a:graphic>
          <a:graphicData uri="http://schemas.openxmlformats.org/drawingml/2006/table">
            <a:tbl>
              <a:tblPr firstRow="1" bandRow="1"/>
              <a:tblGrid>
                <a:gridCol w="1912645">
                  <a:extLst>
                    <a:ext uri="{9D8B030D-6E8A-4147-A177-3AD203B41FA5}">
                      <a16:colId xmlns:a16="http://schemas.microsoft.com/office/drawing/2014/main" val="3170442771"/>
                    </a:ext>
                  </a:extLst>
                </a:gridCol>
                <a:gridCol w="2335796">
                  <a:extLst>
                    <a:ext uri="{9D8B030D-6E8A-4147-A177-3AD203B41FA5}">
                      <a16:colId xmlns:a16="http://schemas.microsoft.com/office/drawing/2014/main" val="2048468618"/>
                    </a:ext>
                  </a:extLst>
                </a:gridCol>
                <a:gridCol w="2335796">
                  <a:extLst>
                    <a:ext uri="{9D8B030D-6E8A-4147-A177-3AD203B41FA5}">
                      <a16:colId xmlns:a16="http://schemas.microsoft.com/office/drawing/2014/main" val="2244211482"/>
                    </a:ext>
                  </a:extLst>
                </a:gridCol>
                <a:gridCol w="2335796">
                  <a:extLst>
                    <a:ext uri="{9D8B030D-6E8A-4147-A177-3AD203B41FA5}">
                      <a16:colId xmlns:a16="http://schemas.microsoft.com/office/drawing/2014/main" val="2208780114"/>
                    </a:ext>
                  </a:extLst>
                </a:gridCol>
                <a:gridCol w="2335796">
                  <a:extLst>
                    <a:ext uri="{9D8B030D-6E8A-4147-A177-3AD203B41FA5}">
                      <a16:colId xmlns:a16="http://schemas.microsoft.com/office/drawing/2014/main" val="2257107622"/>
                    </a:ext>
                  </a:extLst>
                </a:gridCol>
              </a:tblGrid>
              <a:tr h="2705100">
                <a:tc>
                  <a:txBody>
                    <a:bodyPr/>
                    <a:lstStyle/>
                    <a:p>
                      <a:r>
                        <a:rPr lang="en-US" sz="2400" dirty="0">
                          <a:latin typeface="Times New Roman" panose="02020603050405020304" pitchFamily="18" charset="0"/>
                          <a:cs typeface="Times New Roman" panose="02020603050405020304" pitchFamily="18" charset="0"/>
                        </a:rPr>
                        <a:t>Arinaitwe, Joseph</a:t>
                      </a:r>
                      <a:endParaRPr lang="en-TZ" sz="2400" dirty="0">
                        <a:latin typeface="Times New Roman" panose="02020603050405020304" pitchFamily="18" charset="0"/>
                        <a:cs typeface="Times New Roman" panose="02020603050405020304" pitchFamily="18" charset="0"/>
                      </a:endParaRPr>
                    </a:p>
                  </a:txBody>
                  <a:tcPr/>
                </a:tc>
                <a:tc>
                  <a:txBody>
                    <a:bodyPr/>
                    <a:lstStyle/>
                    <a:p>
                      <a:r>
                        <a:rPr lang="en-US" sz="2400" b="0" dirty="0">
                          <a:latin typeface="Times New Roman" panose="02020603050405020304" pitchFamily="18" charset="0"/>
                          <a:cs typeface="Times New Roman" panose="02020603050405020304" pitchFamily="18" charset="0"/>
                        </a:rPr>
                        <a:t>Smart Prepaid Water Meter System using LoRa communication and automatic valves </a:t>
                      </a:r>
                      <a:r>
                        <a:rPr lang="en-US" sz="2400" dirty="0">
                          <a:latin typeface="Times New Roman" panose="02020603050405020304" pitchFamily="18" charset="0"/>
                          <a:cs typeface="Times New Roman" panose="02020603050405020304" pitchFamily="18" charset="0"/>
                        </a:rPr>
                        <a:t>(2024)</a:t>
                      </a:r>
                      <a:endParaRPr lang="en-TZ" sz="2400" dirty="0">
                        <a:latin typeface="Times New Roman" panose="02020603050405020304" pitchFamily="18" charset="0"/>
                        <a:cs typeface="Times New Roman" panose="02020603050405020304" pitchFamily="18" charset="0"/>
                      </a:endParaRPr>
                    </a:p>
                  </a:txBody>
                  <a:tcPr/>
                </a:tc>
                <a:tc>
                  <a:txBody>
                    <a:bodyPr/>
                    <a:lstStyle/>
                    <a:p>
                      <a:r>
                        <a:rPr lang="en-US" sz="2400">
                          <a:latin typeface="Times New Roman" panose="02020603050405020304" pitchFamily="18" charset="0"/>
                          <a:cs typeface="Times New Roman" panose="02020603050405020304" pitchFamily="18" charset="0"/>
                        </a:rPr>
                        <a:t>Manual reading causes billing errors and delays.</a:t>
                      </a:r>
                      <a:endParaRPr lang="en-TZ" sz="2400" dirty="0">
                        <a:latin typeface="Times New Roman" panose="02020603050405020304" pitchFamily="18" charset="0"/>
                        <a:cs typeface="Times New Roman" panose="02020603050405020304" pitchFamily="18" charset="0"/>
                      </a:endParaRPr>
                    </a:p>
                  </a:txBody>
                  <a:tcPr/>
                </a:tc>
                <a:tc>
                  <a:txBody>
                    <a:bodyPr/>
                    <a:lstStyle/>
                    <a:p>
                      <a:r>
                        <a:rPr lang="en-US" sz="2400" b="0">
                          <a:latin typeface="Times New Roman" panose="02020603050405020304" pitchFamily="18" charset="0"/>
                          <a:cs typeface="Times New Roman" panose="02020603050405020304" pitchFamily="18" charset="0"/>
                        </a:rPr>
                        <a:t>Real-time access </a:t>
                      </a:r>
                      <a:r>
                        <a:rPr lang="en-US" sz="2400">
                          <a:latin typeface="Times New Roman" panose="02020603050405020304" pitchFamily="18" charset="0"/>
                          <a:cs typeface="Times New Roman" panose="02020603050405020304" pitchFamily="18" charset="0"/>
                        </a:rPr>
                        <a:t>to water usage data for users and utilities.</a:t>
                      </a:r>
                      <a:endParaRPr lang="en-TZ" sz="2400" dirty="0">
                        <a:latin typeface="Times New Roman" panose="02020603050405020304" pitchFamily="18" charset="0"/>
                        <a:cs typeface="Times New Roman" panose="02020603050405020304" pitchFamily="18" charset="0"/>
                      </a:endParaRPr>
                    </a:p>
                  </a:txBody>
                  <a:tcPr/>
                </a:tc>
                <a:tc>
                  <a:txBody>
                    <a:bodyPr/>
                    <a:lstStyle/>
                    <a:p>
                      <a:r>
                        <a:rPr lang="en-US" sz="2400">
                          <a:latin typeface="Times New Roman" panose="02020603050405020304" pitchFamily="18" charset="0"/>
                          <a:cs typeface="Times New Roman" panose="02020603050405020304" pitchFamily="18" charset="0"/>
                        </a:rPr>
                        <a:t>Requires </a:t>
                      </a:r>
                      <a:r>
                        <a:rPr lang="en-US" sz="2400" b="0">
                          <a:latin typeface="Times New Roman" panose="02020603050405020304" pitchFamily="18" charset="0"/>
                          <a:cs typeface="Times New Roman" panose="02020603050405020304" pitchFamily="18" charset="0"/>
                        </a:rPr>
                        <a:t>strong infrastructure and technical support</a:t>
                      </a:r>
                      <a:r>
                        <a:rPr lang="en-US" sz="2400">
                          <a:latin typeface="Times New Roman" panose="02020603050405020304" pitchFamily="18" charset="0"/>
                          <a:cs typeface="Times New Roman" panose="02020603050405020304" pitchFamily="18" charset="0"/>
                        </a:rPr>
                        <a:t>, not yet widely tested.</a:t>
                      </a:r>
                      <a:endParaRPr lang="en-TZ"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539232809"/>
                  </a:ext>
                </a:extLst>
              </a:tr>
              <a:tr h="2705100">
                <a:tc>
                  <a:txBody>
                    <a:bodyPr/>
                    <a:lstStyle/>
                    <a:p>
                      <a:r>
                        <a:rPr lang="en-US" sz="2400" b="0" dirty="0">
                          <a:latin typeface="Times New Roman" panose="02020603050405020304" pitchFamily="18" charset="0"/>
                          <a:cs typeface="Times New Roman" panose="02020603050405020304" pitchFamily="18" charset="0"/>
                        </a:rPr>
                        <a:t>Guyo Guracha Molu</a:t>
                      </a:r>
                      <a:r>
                        <a:rPr lang="en-US" sz="2400" dirty="0">
                          <a:latin typeface="Times New Roman" panose="02020603050405020304" pitchFamily="18" charset="0"/>
                          <a:cs typeface="Times New Roman" panose="02020603050405020304" pitchFamily="18" charset="0"/>
                        </a:rPr>
                        <a:t> (University of Nairobi, Kenya)</a:t>
                      </a:r>
                      <a:endParaRPr lang="en-TZ" sz="2400" dirty="0">
                        <a:latin typeface="Times New Roman" panose="02020603050405020304" pitchFamily="18" charset="0"/>
                        <a:cs typeface="Times New Roman" panose="02020603050405020304" pitchFamily="18" charset="0"/>
                      </a:endParaRPr>
                    </a:p>
                  </a:txBody>
                  <a:tcPr/>
                </a:tc>
                <a:tc>
                  <a:txBody>
                    <a:bodyPr/>
                    <a:lstStyle/>
                    <a:p>
                      <a:r>
                        <a:rPr lang="en-US" sz="2400" dirty="0">
                          <a:latin typeface="Times New Roman" panose="02020603050405020304" pitchFamily="18" charset="0"/>
                          <a:cs typeface="Times New Roman" panose="02020603050405020304" pitchFamily="18" charset="0"/>
                        </a:rPr>
                        <a:t>Influence of prepaid smart water metering on performance of community water projects(2025)</a:t>
                      </a:r>
                      <a:endParaRPr lang="en-TZ" sz="2400" dirty="0">
                        <a:latin typeface="Times New Roman" panose="02020603050405020304" pitchFamily="18" charset="0"/>
                        <a:cs typeface="Times New Roman" panose="02020603050405020304" pitchFamily="18" charset="0"/>
                      </a:endParaRPr>
                    </a:p>
                  </a:txBody>
                  <a:tcPr/>
                </a:tc>
                <a:tc>
                  <a:txBody>
                    <a:bodyPr/>
                    <a:lstStyle/>
                    <a:p>
                      <a:r>
                        <a:rPr lang="en-US" sz="2400" dirty="0">
                          <a:latin typeface="Times New Roman" panose="02020603050405020304" pitchFamily="18" charset="0"/>
                          <a:cs typeface="Times New Roman" panose="02020603050405020304" pitchFamily="18" charset="0"/>
                        </a:rPr>
                        <a:t>Community water projects struggle with billing accuracy and access.</a:t>
                      </a:r>
                      <a:endParaRPr lang="en-TZ" sz="2400" dirty="0">
                        <a:latin typeface="Times New Roman" panose="02020603050405020304" pitchFamily="18" charset="0"/>
                        <a:cs typeface="Times New Roman" panose="02020603050405020304" pitchFamily="18" charset="0"/>
                      </a:endParaRPr>
                    </a:p>
                  </a:txBody>
                  <a:tcPr/>
                </a:tc>
                <a:tc>
                  <a:txBody>
                    <a:bodyPr/>
                    <a:lstStyle/>
                    <a:p>
                      <a:r>
                        <a:rPr lang="en-US" sz="2400" dirty="0">
                          <a:latin typeface="Times New Roman" panose="02020603050405020304" pitchFamily="18" charset="0"/>
                          <a:cs typeface="Times New Roman" panose="02020603050405020304" pitchFamily="18" charset="0"/>
                        </a:rPr>
                        <a:t>Improves </a:t>
                      </a:r>
                      <a:r>
                        <a:rPr lang="en-US" sz="2400" b="0" dirty="0">
                          <a:latin typeface="Times New Roman" panose="02020603050405020304" pitchFamily="18" charset="0"/>
                          <a:cs typeface="Times New Roman" panose="02020603050405020304" pitchFamily="18" charset="0"/>
                        </a:rPr>
                        <a:t>project performance, access, and billing accuracy.</a:t>
                      </a:r>
                      <a:endParaRPr lang="en-TZ" sz="2400" b="0" dirty="0">
                        <a:latin typeface="Times New Roman" panose="02020603050405020304" pitchFamily="18" charset="0"/>
                        <a:cs typeface="Times New Roman" panose="02020603050405020304" pitchFamily="18" charset="0"/>
                      </a:endParaRPr>
                    </a:p>
                  </a:txBody>
                  <a:tcPr/>
                </a:tc>
                <a:tc>
                  <a:txBody>
                    <a:bodyPr/>
                    <a:lstStyle/>
                    <a:p>
                      <a:r>
                        <a:rPr lang="en-US" sz="2400" dirty="0">
                          <a:latin typeface="Times New Roman" panose="02020603050405020304" pitchFamily="18" charset="0"/>
                          <a:cs typeface="Times New Roman" panose="02020603050405020304" pitchFamily="18" charset="0"/>
                        </a:rPr>
                        <a:t>Infrastructure and payment flexibility still need improvement.</a:t>
                      </a:r>
                      <a:endParaRPr lang="en-TZ"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574528644"/>
                  </a:ext>
                </a:extLst>
              </a:tr>
            </a:tbl>
          </a:graphicData>
        </a:graphic>
      </p:graphicFrame>
    </p:spTree>
    <p:extLst>
      <p:ext uri="{BB962C8B-B14F-4D97-AF65-F5344CB8AC3E}">
        <p14:creationId xmlns:p14="http://schemas.microsoft.com/office/powerpoint/2010/main" val="3879522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B67C7-CF87-8B66-D842-AE9F71649C08}"/>
              </a:ext>
            </a:extLst>
          </p:cNvPr>
          <p:cNvSpPr>
            <a:spLocks noGrp="1"/>
          </p:cNvSpPr>
          <p:nvPr>
            <p:ph type="title"/>
          </p:nvPr>
        </p:nvSpPr>
        <p:spPr>
          <a:xfrm>
            <a:off x="838200" y="365125"/>
            <a:ext cx="10515600" cy="1017361"/>
          </a:xfrm>
        </p:spPr>
        <p:txBody>
          <a:bodyPr>
            <a:normAutofit/>
          </a:bodyPr>
          <a:lstStyle/>
          <a:p>
            <a:pPr algn="ctr"/>
            <a:r>
              <a:rPr lang="en-US" sz="3000" b="1" dirty="0">
                <a:latin typeface="Times New Roman" panose="02020603050405020304" pitchFamily="18" charset="0"/>
                <a:cs typeface="Times New Roman" panose="02020603050405020304" pitchFamily="18" charset="0"/>
              </a:rPr>
              <a:t>CONTINUE…</a:t>
            </a:r>
            <a:endParaRPr lang="en-TZ" sz="3000" b="1" dirty="0">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3856BCDA-F5AA-C9CA-EF36-E7C11FBD343D}"/>
              </a:ext>
            </a:extLst>
          </p:cNvPr>
          <p:cNvGraphicFramePr>
            <a:graphicFrameLocks noGrp="1"/>
          </p:cNvGraphicFramePr>
          <p:nvPr>
            <p:ph idx="1"/>
            <p:extLst>
              <p:ext uri="{D42A27DB-BD31-4B8C-83A1-F6EECF244321}">
                <p14:modId xmlns:p14="http://schemas.microsoft.com/office/powerpoint/2010/main" val="3418363926"/>
              </p:ext>
            </p:extLst>
          </p:nvPr>
        </p:nvGraphicFramePr>
        <p:xfrm>
          <a:off x="685800" y="1505268"/>
          <a:ext cx="10515600" cy="3749040"/>
        </p:xfrm>
        <a:graphic>
          <a:graphicData uri="http://schemas.openxmlformats.org/drawingml/2006/table">
            <a:tbl>
              <a:tblPr firstRow="1" bandRow="1"/>
              <a:tblGrid>
                <a:gridCol w="2103120">
                  <a:extLst>
                    <a:ext uri="{9D8B030D-6E8A-4147-A177-3AD203B41FA5}">
                      <a16:colId xmlns:a16="http://schemas.microsoft.com/office/drawing/2014/main" val="3624240387"/>
                    </a:ext>
                  </a:extLst>
                </a:gridCol>
                <a:gridCol w="2103120">
                  <a:extLst>
                    <a:ext uri="{9D8B030D-6E8A-4147-A177-3AD203B41FA5}">
                      <a16:colId xmlns:a16="http://schemas.microsoft.com/office/drawing/2014/main" val="3343773101"/>
                    </a:ext>
                  </a:extLst>
                </a:gridCol>
                <a:gridCol w="2103120">
                  <a:extLst>
                    <a:ext uri="{9D8B030D-6E8A-4147-A177-3AD203B41FA5}">
                      <a16:colId xmlns:a16="http://schemas.microsoft.com/office/drawing/2014/main" val="2317144674"/>
                    </a:ext>
                  </a:extLst>
                </a:gridCol>
                <a:gridCol w="2103120">
                  <a:extLst>
                    <a:ext uri="{9D8B030D-6E8A-4147-A177-3AD203B41FA5}">
                      <a16:colId xmlns:a16="http://schemas.microsoft.com/office/drawing/2014/main" val="1571906247"/>
                    </a:ext>
                  </a:extLst>
                </a:gridCol>
                <a:gridCol w="2103120">
                  <a:extLst>
                    <a:ext uri="{9D8B030D-6E8A-4147-A177-3AD203B41FA5}">
                      <a16:colId xmlns:a16="http://schemas.microsoft.com/office/drawing/2014/main" val="2273160740"/>
                    </a:ext>
                  </a:extLst>
                </a:gridCol>
              </a:tblGrid>
              <a:tr h="1657032">
                <a:tc>
                  <a:txBody>
                    <a:bodyPr/>
                    <a:lstStyle/>
                    <a:p>
                      <a:r>
                        <a:rPr lang="en-US" sz="2400" dirty="0">
                          <a:latin typeface="Times New Roman" panose="02020603050405020304" pitchFamily="18" charset="0"/>
                          <a:cs typeface="Times New Roman" panose="02020603050405020304" pitchFamily="18" charset="0"/>
                        </a:rPr>
                        <a:t>Busela Kwidika Yuga</a:t>
                      </a:r>
                      <a:endParaRPr lang="en-TZ" sz="2400" dirty="0">
                        <a:latin typeface="Times New Roman" panose="02020603050405020304" pitchFamily="18" charset="0"/>
                        <a:cs typeface="Times New Roman" panose="02020603050405020304" pitchFamily="18" charset="0"/>
                      </a:endParaRPr>
                    </a:p>
                  </a:txBody>
                  <a:tcPr/>
                </a:tc>
                <a:tc>
                  <a:txBody>
                    <a:bodyPr/>
                    <a:lstStyle/>
                    <a:p>
                      <a:r>
                        <a:rPr lang="en-US" sz="2400" i="0" dirty="0">
                          <a:latin typeface="Times New Roman" panose="02020603050405020304" pitchFamily="18" charset="0"/>
                          <a:cs typeface="Times New Roman" panose="02020603050405020304" pitchFamily="18" charset="0"/>
                        </a:rPr>
                        <a:t>Factors Affecting Customers’ Adoption of Prepaid Water Meter Services in Tanzania Rural Areas (Master’s thesis (2024)</a:t>
                      </a:r>
                      <a:endParaRPr lang="en-TZ" sz="2400" i="0" dirty="0">
                        <a:latin typeface="Times New Roman" panose="02020603050405020304" pitchFamily="18" charset="0"/>
                        <a:cs typeface="Times New Roman" panose="02020603050405020304" pitchFamily="18" charset="0"/>
                      </a:endParaRPr>
                    </a:p>
                  </a:txBody>
                  <a:tcPr/>
                </a:tc>
                <a:tc>
                  <a:txBody>
                    <a:bodyPr/>
                    <a:lstStyle/>
                    <a:p>
                      <a:r>
                        <a:rPr lang="en-US" sz="2400" dirty="0">
                          <a:latin typeface="Times New Roman" panose="02020603050405020304" pitchFamily="18" charset="0"/>
                          <a:cs typeface="Times New Roman" panose="02020603050405020304" pitchFamily="18" charset="0"/>
                        </a:rPr>
                        <a:t>Some users may not adopt prepaid water meters due to trust or service concerns.</a:t>
                      </a:r>
                      <a:endParaRPr lang="en-TZ" sz="2400" dirty="0">
                        <a:latin typeface="Times New Roman" panose="02020603050405020304" pitchFamily="18" charset="0"/>
                        <a:cs typeface="Times New Roman" panose="02020603050405020304" pitchFamily="18" charset="0"/>
                      </a:endParaRPr>
                    </a:p>
                  </a:txBody>
                  <a:tcPr/>
                </a:tc>
                <a:tc>
                  <a:txBody>
                    <a:bodyPr/>
                    <a:lstStyle/>
                    <a:p>
                      <a:r>
                        <a:rPr lang="en-US" sz="2400" dirty="0">
                          <a:latin typeface="Times New Roman" panose="02020603050405020304" pitchFamily="18" charset="0"/>
                          <a:cs typeface="Times New Roman" panose="02020603050405020304" pitchFamily="18" charset="0"/>
                        </a:rPr>
                        <a:t>Shows how </a:t>
                      </a:r>
                      <a:r>
                        <a:rPr lang="en-US" sz="2400" b="0" dirty="0">
                          <a:latin typeface="Times New Roman" panose="02020603050405020304" pitchFamily="18" charset="0"/>
                          <a:cs typeface="Times New Roman" panose="02020603050405020304" pitchFamily="18" charset="0"/>
                        </a:rPr>
                        <a:t>user behavior, trust, and service quality affect adoption which help in system design.</a:t>
                      </a:r>
                      <a:endParaRPr lang="en-TZ" sz="2400" b="0" dirty="0">
                        <a:latin typeface="Times New Roman" panose="02020603050405020304" pitchFamily="18" charset="0"/>
                        <a:cs typeface="Times New Roman" panose="02020603050405020304" pitchFamily="18" charset="0"/>
                      </a:endParaRPr>
                    </a:p>
                  </a:txBody>
                  <a:tcPr/>
                </a:tc>
                <a:tc>
                  <a:txBody>
                    <a:bodyPr/>
                    <a:lstStyle/>
                    <a:p>
                      <a:r>
                        <a:rPr lang="en-US" sz="2400" dirty="0">
                          <a:latin typeface="Times New Roman" panose="02020603050405020304" pitchFamily="18" charset="0"/>
                          <a:cs typeface="Times New Roman" panose="02020603050405020304" pitchFamily="18" charset="0"/>
                        </a:rPr>
                        <a:t>It doesn’t assess technical system performance or revenue outcomes directly. </a:t>
                      </a:r>
                      <a:endParaRPr lang="en-TZ"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547348286"/>
                  </a:ext>
                </a:extLst>
              </a:tr>
            </a:tbl>
          </a:graphicData>
        </a:graphic>
      </p:graphicFrame>
    </p:spTree>
    <p:extLst>
      <p:ext uri="{BB962C8B-B14F-4D97-AF65-F5344CB8AC3E}">
        <p14:creationId xmlns:p14="http://schemas.microsoft.com/office/powerpoint/2010/main" val="2674474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6723F-7122-8970-1581-6C6F8696C84B}"/>
              </a:ext>
            </a:extLst>
          </p:cNvPr>
          <p:cNvSpPr>
            <a:spLocks noGrp="1"/>
          </p:cNvSpPr>
          <p:nvPr>
            <p:ph type="title"/>
          </p:nvPr>
        </p:nvSpPr>
        <p:spPr>
          <a:xfrm>
            <a:off x="1136072" y="365125"/>
            <a:ext cx="10217727" cy="2433493"/>
          </a:xfrm>
        </p:spPr>
        <p:txBody>
          <a:bodyPr>
            <a:normAutofit/>
          </a:bodyPr>
          <a:lstStyle/>
          <a:p>
            <a:pPr algn="ctr"/>
            <a:r>
              <a:rPr lang="en-US" dirty="0"/>
              <a:t>     </a:t>
            </a:r>
            <a:r>
              <a:rPr lang="en-US" dirty="0">
                <a:latin typeface="Times New Roman" panose="02020603050405020304" pitchFamily="18" charset="0"/>
                <a:cs typeface="Times New Roman" panose="02020603050405020304" pitchFamily="18" charset="0"/>
              </a:rPr>
              <a:t>TITTLE: PREPAID WATER METER SYSTEM WITH TOKEN BASED RECHARGE AND REAL TIME </a:t>
            </a:r>
            <a:endParaRPr lang="en-TZ"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3EA4AFB-94CC-6AC9-48A5-FB571012429D}"/>
              </a:ext>
            </a:extLst>
          </p:cNvPr>
          <p:cNvSpPr>
            <a:spLocks noGrp="1"/>
          </p:cNvSpPr>
          <p:nvPr>
            <p:ph idx="1"/>
          </p:nvPr>
        </p:nvSpPr>
        <p:spPr>
          <a:xfrm>
            <a:off x="838200" y="2285999"/>
            <a:ext cx="10515600" cy="3890963"/>
          </a:xfrm>
        </p:spPr>
        <p:txBody>
          <a:bodyPr>
            <a:normAutofit/>
          </a:bodyPr>
          <a:lstStyle/>
          <a:p>
            <a:pPr marL="0" indent="0" algn="ctr">
              <a:buNone/>
            </a:pPr>
            <a:r>
              <a:rPr lang="en-US" sz="4400" dirty="0">
                <a:latin typeface="Times New Roman" panose="02020603050405020304" pitchFamily="18" charset="0"/>
                <a:cs typeface="Times New Roman" panose="02020603050405020304" pitchFamily="18" charset="0"/>
              </a:rPr>
              <a:t>MONITORING</a:t>
            </a:r>
            <a:endParaRPr lang="en-TZ" sz="4400" dirty="0">
              <a:latin typeface="Times New Roman" panose="02020603050405020304" pitchFamily="18" charset="0"/>
              <a:cs typeface="Times New Roman" panose="02020603050405020304" pitchFamily="18" charset="0"/>
            </a:endParaRPr>
          </a:p>
          <a:p>
            <a:pPr marL="0" indent="0" algn="ctr">
              <a:buNone/>
            </a:pPr>
            <a:r>
              <a:rPr lang="en-US" sz="4400" dirty="0">
                <a:latin typeface="Times New Roman" panose="02020603050405020304" pitchFamily="18" charset="0"/>
                <a:cs typeface="Times New Roman" panose="02020603050405020304" pitchFamily="18" charset="0"/>
              </a:rPr>
              <a:t>                                                                                                   </a:t>
            </a:r>
            <a:endParaRPr lang="en-TZ"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8107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5B0C4-3072-2822-478F-AD1530C7C571}"/>
              </a:ext>
            </a:extLst>
          </p:cNvPr>
          <p:cNvSpPr>
            <a:spLocks noGrp="1"/>
          </p:cNvSpPr>
          <p:nvPr>
            <p:ph type="title"/>
          </p:nvPr>
        </p:nvSpPr>
        <p:spPr>
          <a:xfrm>
            <a:off x="1122216" y="365125"/>
            <a:ext cx="10231583" cy="909493"/>
          </a:xfrm>
        </p:spPr>
        <p:txBody>
          <a:bodyPr>
            <a:normAutofit/>
          </a:bodyPr>
          <a:lstStyle/>
          <a:p>
            <a:pPr algn="ctr"/>
            <a:r>
              <a:rPr lang="en-US" sz="3000" b="1" dirty="0">
                <a:latin typeface="Times New Roman" panose="02020603050405020304" pitchFamily="18" charset="0"/>
                <a:cs typeface="Times New Roman" panose="02020603050405020304" pitchFamily="18" charset="0"/>
              </a:rPr>
              <a:t>         BACKGROUND</a:t>
            </a:r>
            <a:endParaRPr lang="en-TZ" sz="3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247ECCA-CCD6-F1FC-CC17-2B66D2F26D83}"/>
              </a:ext>
            </a:extLst>
          </p:cNvPr>
          <p:cNvSpPr>
            <a:spLocks noGrp="1"/>
          </p:cNvSpPr>
          <p:nvPr>
            <p:ph idx="1"/>
          </p:nvPr>
        </p:nvSpPr>
        <p:spPr>
          <a:xfrm>
            <a:off x="1122218" y="1274618"/>
            <a:ext cx="10231582" cy="5389417"/>
          </a:xfrm>
        </p:spPr>
        <p:txBody>
          <a:bodyPr>
            <a:noAutofit/>
          </a:bodyPr>
          <a:lstStyle/>
          <a:p>
            <a:pPr marL="0" indent="0">
              <a:buNone/>
            </a:pPr>
            <a:r>
              <a:rPr lang="en-US" dirty="0">
                <a:latin typeface="Times New Roman" panose="02020603050405020304" pitchFamily="18" charset="0"/>
                <a:cs typeface="Times New Roman" panose="02020603050405020304" pitchFamily="18" charset="0"/>
              </a:rPr>
              <a:t>Water supply services in Tanzania mainly use postpaid water metering systems, especially in urban and peri-urban areas. These systems depend on manual meter reading, where water is used first and bills are issued later. According to the latest Water Utility Performance Report </a:t>
            </a:r>
          </a:p>
          <a:p>
            <a:pPr marL="0" indent="0">
              <a:buNone/>
            </a:pPr>
            <a:r>
              <a:rPr lang="en-US" dirty="0">
                <a:latin typeface="Times New Roman" panose="02020603050405020304" pitchFamily="18" charset="0"/>
                <a:cs typeface="Times New Roman" panose="02020603050405020304" pitchFamily="18" charset="0"/>
              </a:rPr>
              <a:t>(2023/2024), the number of household connected to piped water increased from 1.53 million (2022/2023) to 1.67 million (2023/2024), reflecting 9% growth in network reach, however despite expanded coverage, utilities continue to struggle with high level of water  loss, revenue leaks and customer-service challenges that undermine the sector financially.</a:t>
            </a:r>
          </a:p>
          <a:p>
            <a:pPr marL="0" indent="0">
              <a:buNone/>
            </a:pPr>
            <a:r>
              <a:rPr lang="en-US" dirty="0">
                <a:latin typeface="Times New Roman" panose="02020603050405020304" pitchFamily="18" charset="0"/>
                <a:cs typeface="Times New Roman" panose="02020603050405020304" pitchFamily="18" charset="0"/>
              </a:rPr>
              <a:t>This means that more than 90% of households still rely on postpaid meters. </a:t>
            </a:r>
          </a:p>
        </p:txBody>
      </p:sp>
    </p:spTree>
    <p:extLst>
      <p:ext uri="{BB962C8B-B14F-4D97-AF65-F5344CB8AC3E}">
        <p14:creationId xmlns:p14="http://schemas.microsoft.com/office/powerpoint/2010/main" val="887354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574A54-BAE7-50AA-DE88-22A5791F2A6E}"/>
              </a:ext>
            </a:extLst>
          </p:cNvPr>
          <p:cNvSpPr>
            <a:spLocks noGrp="1"/>
          </p:cNvSpPr>
          <p:nvPr>
            <p:ph idx="1"/>
          </p:nvPr>
        </p:nvSpPr>
        <p:spPr>
          <a:xfrm>
            <a:off x="415635" y="318655"/>
            <a:ext cx="11637819" cy="6165272"/>
          </a:xfrm>
        </p:spPr>
        <p:txBody>
          <a:bodyPr/>
          <a:lstStyle/>
          <a:p>
            <a:pPr marL="0" indent="0">
              <a:buNone/>
            </a:pPr>
            <a:r>
              <a:rPr lang="en-US" b="1" dirty="0">
                <a:latin typeface="Times New Roman" panose="02020603050405020304" pitchFamily="18" charset="0"/>
                <a:cs typeface="Times New Roman" panose="02020603050405020304" pitchFamily="18" charset="0"/>
              </a:rPr>
              <a:t>Continue…</a:t>
            </a:r>
          </a:p>
          <a:p>
            <a:pPr marL="0" indent="0">
              <a:buNone/>
            </a:pPr>
            <a:endParaRPr lang="en-US" b="1"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Traditional Post-paid billing system have caused long term problems:</a:t>
            </a:r>
          </a:p>
          <a:p>
            <a:r>
              <a:rPr lang="en-US" dirty="0">
                <a:latin typeface="Times New Roman" panose="02020603050405020304" pitchFamily="18" charset="0"/>
                <a:cs typeface="Times New Roman" panose="02020603050405020304" pitchFamily="18" charset="0"/>
              </a:rPr>
              <a:t>Billing disputes happen when consumers receive bills that do not match their real usage. This is often caused by wrong or late meter reading.</a:t>
            </a:r>
          </a:p>
          <a:p>
            <a:r>
              <a:rPr lang="en-US" dirty="0">
                <a:latin typeface="Times New Roman" panose="02020603050405020304" pitchFamily="18" charset="0"/>
                <a:cs typeface="Times New Roman" panose="02020603050405020304" pitchFamily="18" charset="0"/>
              </a:rPr>
              <a:t>Unpaid bills increase and limit utility company’s cash flow  and ability to investment in improvements.</a:t>
            </a:r>
          </a:p>
          <a:p>
            <a:r>
              <a:rPr lang="en-US" dirty="0">
                <a:latin typeface="Times New Roman" panose="02020603050405020304" pitchFamily="18" charset="0"/>
                <a:cs typeface="Times New Roman" panose="02020603050405020304" pitchFamily="18" charset="0"/>
              </a:rPr>
              <a:t>Customer are not involved much in meter reading which reduces trust in billing accuracy.</a:t>
            </a:r>
          </a:p>
          <a:p>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These problems need to be solved to ensure proper water management</a:t>
            </a:r>
          </a:p>
          <a:p>
            <a:pPr marL="0" indent="0">
              <a:buNone/>
            </a:pPr>
            <a:endParaRPr lang="en-US" b="1" dirty="0">
              <a:latin typeface="Times New Roman" panose="02020603050405020304" pitchFamily="18" charset="0"/>
              <a:cs typeface="Times New Roman" panose="02020603050405020304" pitchFamily="18" charset="0"/>
            </a:endParaRPr>
          </a:p>
          <a:p>
            <a:pPr marL="0" indent="0">
              <a:buNone/>
            </a:pPr>
            <a:endParaRPr lang="en-TZ"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2790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62AEE5-3F1A-AAC5-E893-4CD428755185}"/>
              </a:ext>
            </a:extLst>
          </p:cNvPr>
          <p:cNvSpPr>
            <a:spLocks noGrp="1"/>
          </p:cNvSpPr>
          <p:nvPr>
            <p:ph idx="1"/>
          </p:nvPr>
        </p:nvSpPr>
        <p:spPr>
          <a:xfrm>
            <a:off x="337457" y="228600"/>
            <a:ext cx="11669486" cy="6389914"/>
          </a:xfrm>
        </p:spPr>
        <p:txBody>
          <a:bodyPr/>
          <a:lstStyle/>
          <a:p>
            <a:pPr marL="0" indent="0" algn="ctr">
              <a:buNone/>
            </a:pPr>
            <a:r>
              <a:rPr lang="en-US" dirty="0">
                <a:latin typeface="Times New Roman" panose="02020603050405020304" pitchFamily="18" charset="0"/>
                <a:cs typeface="Times New Roman" panose="02020603050405020304" pitchFamily="18" charset="0"/>
              </a:rPr>
              <a:t> </a:t>
            </a:r>
            <a:r>
              <a:rPr lang="en-US" sz="3000" b="1" dirty="0">
                <a:latin typeface="Times New Roman" panose="02020603050405020304" pitchFamily="18" charset="0"/>
                <a:cs typeface="Times New Roman" panose="02020603050405020304" pitchFamily="18" charset="0"/>
              </a:rPr>
              <a:t>PROBLEM STATEMENT</a:t>
            </a:r>
          </a:p>
          <a:p>
            <a:pPr marL="0" indent="0">
              <a:buNone/>
            </a:pPr>
            <a:r>
              <a:rPr lang="en-US" dirty="0">
                <a:latin typeface="Times New Roman" panose="02020603050405020304" pitchFamily="18" charset="0"/>
                <a:cs typeface="Times New Roman" panose="02020603050405020304" pitchFamily="18" charset="0"/>
              </a:rPr>
              <a:t> Traditional Post-paid billing system are widely used in water utilities but they face several challenges. The systems often rely on manual meter reading which lead to inaccurate bills and frequent customer disputes. As a result, many customer delay or fail to pay their bills causing revenue losses for utility providers.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These challenges affect effective water management and highlight the need for more reliable and efficient billing system.</a:t>
            </a:r>
            <a:endParaRPr lang="en-T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0783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25284-6142-E94E-9FF0-C8C4DAE02631}"/>
              </a:ext>
            </a:extLst>
          </p:cNvPr>
          <p:cNvSpPr>
            <a:spLocks noGrp="1"/>
          </p:cNvSpPr>
          <p:nvPr>
            <p:ph type="title"/>
          </p:nvPr>
        </p:nvSpPr>
        <p:spPr/>
        <p:txBody>
          <a:bodyPr>
            <a:normAutofit/>
          </a:bodyPr>
          <a:lstStyle/>
          <a:p>
            <a:pPr algn="ctr"/>
            <a:r>
              <a:rPr lang="en-US" sz="3000" b="1" dirty="0">
                <a:latin typeface="Times New Roman" panose="02020603050405020304" pitchFamily="18" charset="0"/>
                <a:cs typeface="Times New Roman" panose="02020603050405020304" pitchFamily="18" charset="0"/>
              </a:rPr>
              <a:t>MAIN OBJECTIVE</a:t>
            </a:r>
            <a:endParaRPr lang="en-TZ" sz="3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467D57B-0D71-D3A6-BB82-143D271D7C09}"/>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To design and develop a prepaid water meter system with token-based recharge and real time monitoring in order to improve water consumption control, service transparency, and efficient management of water usage.</a:t>
            </a:r>
            <a:endParaRPr lang="en-T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9372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A3603E-34CB-467E-FEC8-4739B2554715}"/>
              </a:ext>
            </a:extLst>
          </p:cNvPr>
          <p:cNvSpPr>
            <a:spLocks noGrp="1"/>
          </p:cNvSpPr>
          <p:nvPr>
            <p:ph idx="1"/>
          </p:nvPr>
        </p:nvSpPr>
        <p:spPr>
          <a:xfrm>
            <a:off x="544285" y="217714"/>
            <a:ext cx="11462657" cy="6487886"/>
          </a:xfrm>
        </p:spPr>
        <p:txBody>
          <a:bodyPr/>
          <a:lstStyle/>
          <a:p>
            <a:pPr marL="0" indent="0" algn="ctr">
              <a:buNone/>
            </a:pPr>
            <a:r>
              <a:rPr lang="en-US" dirty="0">
                <a:latin typeface="Times New Roman" panose="02020603050405020304" pitchFamily="18" charset="0"/>
                <a:cs typeface="Times New Roman" panose="02020603050405020304" pitchFamily="18" charset="0"/>
              </a:rPr>
              <a:t>  </a:t>
            </a:r>
            <a:r>
              <a:rPr lang="en-US" sz="3000" b="1" dirty="0">
                <a:latin typeface="Times New Roman" panose="02020603050405020304" pitchFamily="18" charset="0"/>
                <a:cs typeface="Times New Roman" panose="02020603050405020304" pitchFamily="18" charset="0"/>
              </a:rPr>
              <a:t>SPECIFIC OBJECTIVES</a:t>
            </a:r>
          </a:p>
          <a:p>
            <a:r>
              <a:rPr lang="en-US" dirty="0">
                <a:latin typeface="Times New Roman" panose="02020603050405020304" pitchFamily="18" charset="0"/>
                <a:cs typeface="Times New Roman" panose="02020603050405020304" pitchFamily="18" charset="0"/>
              </a:rPr>
              <a:t>To analyze functional and technical requirements for a prepaid water meter system</a:t>
            </a:r>
          </a:p>
          <a:p>
            <a:r>
              <a:rPr lang="en-US" dirty="0">
                <a:latin typeface="Times New Roman" panose="02020603050405020304" pitchFamily="18" charset="0"/>
                <a:cs typeface="Times New Roman" panose="02020603050405020304" pitchFamily="18" charset="0"/>
              </a:rPr>
              <a:t>To design the hardware architecture of the prepaid water meter system</a:t>
            </a:r>
          </a:p>
          <a:p>
            <a:r>
              <a:rPr lang="en-US" dirty="0">
                <a:latin typeface="Times New Roman" panose="02020603050405020304" pitchFamily="18" charset="0"/>
                <a:cs typeface="Times New Roman" panose="02020603050405020304" pitchFamily="18" charset="0"/>
              </a:rPr>
              <a:t>To design the software logic and control algorithms</a:t>
            </a:r>
          </a:p>
          <a:p>
            <a:r>
              <a:rPr lang="en-US" dirty="0">
                <a:latin typeface="Times New Roman" panose="02020603050405020304" pitchFamily="18" charset="0"/>
                <a:cs typeface="Times New Roman" panose="02020603050405020304" pitchFamily="18" charset="0"/>
              </a:rPr>
              <a:t>To develop a secure  prepaid credit loading mechanism</a:t>
            </a:r>
          </a:p>
          <a:p>
            <a:r>
              <a:rPr lang="en-US" dirty="0">
                <a:latin typeface="Times New Roman" panose="02020603050405020304" pitchFamily="18" charset="0"/>
                <a:cs typeface="Times New Roman" panose="02020603050405020304" pitchFamily="18" charset="0"/>
              </a:rPr>
              <a:t>To integrate a user notification and monitoring interface</a:t>
            </a:r>
          </a:p>
          <a:p>
            <a:r>
              <a:rPr lang="en-US" dirty="0">
                <a:latin typeface="Times New Roman" panose="02020603050405020304" pitchFamily="18" charset="0"/>
                <a:cs typeface="Times New Roman" panose="02020603050405020304" pitchFamily="18" charset="0"/>
              </a:rPr>
              <a:t>To evaluate the system performance in terms of accuracy, user efficiency and  overall performance</a:t>
            </a:r>
          </a:p>
          <a:p>
            <a:endParaRPr lang="en-T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6048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534BE-D9CF-D7D6-3C47-51B99E526AFC}"/>
              </a:ext>
            </a:extLst>
          </p:cNvPr>
          <p:cNvSpPr>
            <a:spLocks noGrp="1"/>
          </p:cNvSpPr>
          <p:nvPr>
            <p:ph type="title"/>
          </p:nvPr>
        </p:nvSpPr>
        <p:spPr>
          <a:xfrm>
            <a:off x="838200" y="365125"/>
            <a:ext cx="10515600" cy="879475"/>
          </a:xfrm>
        </p:spPr>
        <p:txBody>
          <a:bodyPr>
            <a:normAutofit/>
          </a:bodyPr>
          <a:lstStyle/>
          <a:p>
            <a:pPr algn="ctr"/>
            <a:r>
              <a:rPr lang="en-US" sz="3000" b="1" dirty="0">
                <a:latin typeface="Times New Roman" panose="02020603050405020304" pitchFamily="18" charset="0"/>
                <a:cs typeface="Times New Roman" panose="02020603050405020304" pitchFamily="18" charset="0"/>
              </a:rPr>
              <a:t>LITERATURE REVIEW</a:t>
            </a:r>
            <a:endParaRPr lang="en-TZ" sz="3000" b="1" dirty="0">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DEB58E25-7487-14D5-1987-644B1F117497}"/>
              </a:ext>
            </a:extLst>
          </p:cNvPr>
          <p:cNvGraphicFramePr>
            <a:graphicFrameLocks noGrp="1"/>
          </p:cNvGraphicFramePr>
          <p:nvPr>
            <p:ph idx="1"/>
            <p:extLst>
              <p:ext uri="{D42A27DB-BD31-4B8C-83A1-F6EECF244321}">
                <p14:modId xmlns:p14="http://schemas.microsoft.com/office/powerpoint/2010/main" val="1939333605"/>
              </p:ext>
            </p:extLst>
          </p:nvPr>
        </p:nvGraphicFramePr>
        <p:xfrm>
          <a:off x="457200" y="1084948"/>
          <a:ext cx="11201400" cy="5533566"/>
        </p:xfrm>
        <a:graphic>
          <a:graphicData uri="http://schemas.openxmlformats.org/drawingml/2006/table">
            <a:tbl>
              <a:tblPr firstRow="1" bandRow="1"/>
              <a:tblGrid>
                <a:gridCol w="2244556">
                  <a:extLst>
                    <a:ext uri="{9D8B030D-6E8A-4147-A177-3AD203B41FA5}">
                      <a16:colId xmlns:a16="http://schemas.microsoft.com/office/drawing/2014/main" val="1073872881"/>
                    </a:ext>
                  </a:extLst>
                </a:gridCol>
                <a:gridCol w="2139303">
                  <a:extLst>
                    <a:ext uri="{9D8B030D-6E8A-4147-A177-3AD203B41FA5}">
                      <a16:colId xmlns:a16="http://schemas.microsoft.com/office/drawing/2014/main" val="3330021086"/>
                    </a:ext>
                  </a:extLst>
                </a:gridCol>
                <a:gridCol w="2345695">
                  <a:extLst>
                    <a:ext uri="{9D8B030D-6E8A-4147-A177-3AD203B41FA5}">
                      <a16:colId xmlns:a16="http://schemas.microsoft.com/office/drawing/2014/main" val="3997682496"/>
                    </a:ext>
                  </a:extLst>
                </a:gridCol>
                <a:gridCol w="2240445">
                  <a:extLst>
                    <a:ext uri="{9D8B030D-6E8A-4147-A177-3AD203B41FA5}">
                      <a16:colId xmlns:a16="http://schemas.microsoft.com/office/drawing/2014/main" val="835111147"/>
                    </a:ext>
                  </a:extLst>
                </a:gridCol>
                <a:gridCol w="2231401">
                  <a:extLst>
                    <a:ext uri="{9D8B030D-6E8A-4147-A177-3AD203B41FA5}">
                      <a16:colId xmlns:a16="http://schemas.microsoft.com/office/drawing/2014/main" val="4110924216"/>
                    </a:ext>
                  </a:extLst>
                </a:gridCol>
              </a:tblGrid>
              <a:tr h="726816">
                <a:tc>
                  <a:txBody>
                    <a:bodyPr/>
                    <a:lstStyle/>
                    <a:p>
                      <a:r>
                        <a:rPr lang="en-US" sz="2000" dirty="0">
                          <a:latin typeface="Times New Roman" panose="02020603050405020304" pitchFamily="18" charset="0"/>
                          <a:cs typeface="Times New Roman" panose="02020603050405020304" pitchFamily="18" charset="0"/>
                        </a:rPr>
                        <a:t>Author</a:t>
                      </a:r>
                      <a:endParaRPr lang="en-TZ" sz="2000" dirty="0">
                        <a:latin typeface="Times New Roman" panose="02020603050405020304" pitchFamily="18" charset="0"/>
                        <a:cs typeface="Times New Roman" panose="02020603050405020304" pitchFamily="18" charset="0"/>
                      </a:endParaRPr>
                    </a:p>
                  </a:txBody>
                  <a:tcPr/>
                </a:tc>
                <a:tc>
                  <a:txBody>
                    <a:bodyPr/>
                    <a:lstStyle/>
                    <a:p>
                      <a:r>
                        <a:rPr lang="en-TZ" sz="2000" kern="1200" dirty="0">
                          <a:effectLst/>
                          <a:latin typeface="Times New Roman" panose="02020603050405020304" pitchFamily="18" charset="0"/>
                          <a:cs typeface="Times New Roman" panose="02020603050405020304" pitchFamily="18" charset="0"/>
                        </a:rPr>
                        <a:t>T</a:t>
                      </a:r>
                      <a:r>
                        <a:rPr lang="en-US" sz="2000" kern="1200" dirty="0">
                          <a:effectLst/>
                          <a:latin typeface="Times New Roman" panose="02020603050405020304" pitchFamily="18" charset="0"/>
                          <a:cs typeface="Times New Roman" panose="02020603050405020304" pitchFamily="18" charset="0"/>
                        </a:rPr>
                        <a:t>it</a:t>
                      </a:r>
                      <a:r>
                        <a:rPr lang="en-TZ" sz="2000" kern="1200" dirty="0">
                          <a:effectLst/>
                          <a:latin typeface="Times New Roman" panose="02020603050405020304" pitchFamily="18" charset="0"/>
                          <a:cs typeface="Times New Roman" panose="02020603050405020304" pitchFamily="18" charset="0"/>
                        </a:rPr>
                        <a:t>le of the book </a:t>
                      </a:r>
                      <a:endParaRPr lang="en-TZ" sz="2000" dirty="0">
                        <a:latin typeface="Times New Roman" panose="02020603050405020304" pitchFamily="18" charset="0"/>
                        <a:cs typeface="Times New Roman" panose="02020603050405020304" pitchFamily="18" charset="0"/>
                      </a:endParaRPr>
                    </a:p>
                  </a:txBody>
                  <a:tcPr/>
                </a:tc>
                <a:tc>
                  <a:txBody>
                    <a:bodyPr/>
                    <a:lstStyle/>
                    <a:p>
                      <a:r>
                        <a:rPr lang="en-TZ" sz="2000" kern="1200" dirty="0">
                          <a:effectLst/>
                          <a:latin typeface="Times New Roman" panose="02020603050405020304" pitchFamily="18" charset="0"/>
                          <a:cs typeface="Times New Roman" panose="02020603050405020304" pitchFamily="18" charset="0"/>
                        </a:rPr>
                        <a:t>Problem</a:t>
                      </a:r>
                      <a:endParaRPr lang="en-TZ" sz="2000" dirty="0">
                        <a:latin typeface="Times New Roman" panose="02020603050405020304" pitchFamily="18" charset="0"/>
                        <a:cs typeface="Times New Roman" panose="02020603050405020304" pitchFamily="18" charset="0"/>
                      </a:endParaRPr>
                    </a:p>
                  </a:txBody>
                  <a:tcPr/>
                </a:tc>
                <a:tc>
                  <a:txBody>
                    <a:bodyPr/>
                    <a:lstStyle/>
                    <a:p>
                      <a:r>
                        <a:rPr lang="en-TZ" sz="2000" kern="1200" dirty="0">
                          <a:effectLst/>
                          <a:latin typeface="Times New Roman" panose="02020603050405020304" pitchFamily="18" charset="0"/>
                          <a:cs typeface="Times New Roman" panose="02020603050405020304" pitchFamily="18" charset="0"/>
                        </a:rPr>
                        <a:t>Strength</a:t>
                      </a:r>
                      <a:endParaRPr lang="en-TZ" sz="2000" dirty="0">
                        <a:latin typeface="Times New Roman" panose="02020603050405020304" pitchFamily="18" charset="0"/>
                        <a:cs typeface="Times New Roman" panose="02020603050405020304" pitchFamily="18" charset="0"/>
                      </a:endParaRPr>
                    </a:p>
                  </a:txBody>
                  <a:tcPr/>
                </a:tc>
                <a:tc>
                  <a:txBody>
                    <a:bodyPr/>
                    <a:lstStyle/>
                    <a:p>
                      <a:r>
                        <a:rPr lang="en-US" sz="2000" kern="1200" dirty="0">
                          <a:effectLst/>
                          <a:latin typeface="Times New Roman" panose="02020603050405020304" pitchFamily="18" charset="0"/>
                          <a:cs typeface="Times New Roman" panose="02020603050405020304" pitchFamily="18" charset="0"/>
                        </a:rPr>
                        <a:t>W</a:t>
                      </a:r>
                      <a:r>
                        <a:rPr lang="en-TZ" sz="2000" kern="1200" dirty="0">
                          <a:effectLst/>
                          <a:latin typeface="Times New Roman" panose="02020603050405020304" pitchFamily="18" charset="0"/>
                          <a:cs typeface="Times New Roman" panose="02020603050405020304" pitchFamily="18" charset="0"/>
                        </a:rPr>
                        <a:t>eakness</a:t>
                      </a:r>
                      <a:endParaRPr lang="en-T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50772398"/>
                  </a:ext>
                </a:extLst>
              </a:tr>
              <a:tr h="2664993">
                <a:tc>
                  <a:txBody>
                    <a:bodyPr/>
                    <a:lstStyle/>
                    <a:p>
                      <a:r>
                        <a:rPr lang="en-US" sz="2000" b="0" dirty="0">
                          <a:latin typeface="Times New Roman" panose="02020603050405020304" pitchFamily="18" charset="0"/>
                          <a:cs typeface="Times New Roman" panose="02020603050405020304" pitchFamily="18" charset="0"/>
                        </a:rPr>
                        <a:t>Ario Kusuma Purboyo, Hanif Fakhrurroja, Dita Pramesti, and Achmad</a:t>
                      </a:r>
                      <a:endParaRPr lang="en-TZ" sz="2000" b="0" dirty="0">
                        <a:latin typeface="Times New Roman" panose="02020603050405020304" pitchFamily="18" charset="0"/>
                        <a:cs typeface="Times New Roman" panose="02020603050405020304" pitchFamily="18" charset="0"/>
                      </a:endParaRPr>
                    </a:p>
                  </a:txBody>
                  <a:tcPr/>
                </a:tc>
                <a:tc>
                  <a:txBody>
                    <a:bodyPr/>
                    <a:lstStyle/>
                    <a:p>
                      <a:r>
                        <a:rPr lang="en-US" sz="2000" dirty="0">
                          <a:latin typeface="Times New Roman" panose="02020603050405020304" pitchFamily="18" charset="0"/>
                          <a:cs typeface="Times New Roman" panose="02020603050405020304" pitchFamily="18" charset="0"/>
                        </a:rPr>
                        <a:t>Mobile </a:t>
                      </a:r>
                      <a:r>
                        <a:rPr lang="en-TZ" sz="2000" kern="1200" dirty="0">
                          <a:effectLst/>
                          <a:latin typeface="Times New Roman" panose="02020603050405020304" pitchFamily="18" charset="0"/>
                          <a:cs typeface="Times New Roman" panose="02020603050405020304" pitchFamily="18" charset="0"/>
                        </a:rPr>
                        <a:t>Application Development for Prepaid Water Meter based on LC Sensor</a:t>
                      </a:r>
                      <a:r>
                        <a:rPr lang="en-US" sz="2000" kern="1200" dirty="0">
                          <a:effectLst/>
                          <a:latin typeface="Times New Roman" panose="02020603050405020304" pitchFamily="18" charset="0"/>
                          <a:cs typeface="Times New Roman" panose="02020603050405020304" pitchFamily="18" charset="0"/>
                        </a:rPr>
                        <a:t>(2024)</a:t>
                      </a:r>
                      <a:endParaRPr lang="en-TZ" sz="2000" kern="1200" dirty="0">
                        <a:effectLst/>
                        <a:latin typeface="Times New Roman" panose="02020603050405020304" pitchFamily="18" charset="0"/>
                        <a:cs typeface="Times New Roman" panose="02020603050405020304" pitchFamily="18" charset="0"/>
                      </a:endParaRPr>
                    </a:p>
                    <a:p>
                      <a:endParaRPr lang="en-TZ" sz="2000" dirty="0">
                        <a:latin typeface="Times New Roman" panose="02020603050405020304" pitchFamily="18" charset="0"/>
                        <a:cs typeface="Times New Roman" panose="02020603050405020304" pitchFamily="18" charset="0"/>
                      </a:endParaRPr>
                    </a:p>
                  </a:txBody>
                  <a:tcPr/>
                </a:tc>
                <a:tc>
                  <a:txBody>
                    <a:bodyPr/>
                    <a:lstStyle/>
                    <a:p>
                      <a:r>
                        <a:rPr lang="en-TZ" sz="2000" kern="1200" dirty="0">
                          <a:effectLst/>
                          <a:latin typeface="Times New Roman" panose="02020603050405020304" pitchFamily="18" charset="0"/>
                          <a:cs typeface="Times New Roman" panose="02020603050405020304" pitchFamily="18" charset="0"/>
                        </a:rPr>
                        <a:t>Traditional water metering systems do not allow real-time monitoring</a:t>
                      </a:r>
                      <a:endParaRPr lang="en-TZ" sz="20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TZ" sz="2000" kern="1200" dirty="0">
                          <a:effectLst/>
                          <a:latin typeface="Times New Roman" panose="02020603050405020304" pitchFamily="18" charset="0"/>
                          <a:cs typeface="Times New Roman" panose="02020603050405020304" pitchFamily="18" charset="0"/>
                        </a:rPr>
                        <a:t>Supports prepaid water usage through a mobile application.</a:t>
                      </a:r>
                    </a:p>
                    <a:p>
                      <a:endParaRPr lang="en-TZ" sz="20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Times New Roman" panose="02020603050405020304" pitchFamily="18" charset="0"/>
                          <a:cs typeface="Times New Roman" panose="02020603050405020304" pitchFamily="18" charset="0"/>
                        </a:rPr>
                        <a:t>Communication </a:t>
                      </a:r>
                      <a:r>
                        <a:rPr lang="en-TZ" sz="2000" kern="1200" dirty="0">
                          <a:effectLst/>
                          <a:latin typeface="Times New Roman" panose="02020603050405020304" pitchFamily="18" charset="0"/>
                          <a:cs typeface="Times New Roman" panose="02020603050405020304" pitchFamily="18" charset="0"/>
                        </a:rPr>
                        <a:t>cation relies on Bluetooth Low Energy (short range).</a:t>
                      </a:r>
                    </a:p>
                    <a:p>
                      <a:endParaRPr lang="en-T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379083543"/>
                  </a:ext>
                </a:extLst>
              </a:tr>
              <a:tr h="2141757">
                <a:tc>
                  <a:txBody>
                    <a:bodyPr/>
                    <a:lstStyle/>
                    <a:p>
                      <a:r>
                        <a:rPr lang="en-US" sz="2000" dirty="0">
                          <a:latin typeface="Times New Roman" panose="02020603050405020304" pitchFamily="18" charset="0"/>
                          <a:cs typeface="Times New Roman" panose="02020603050405020304" pitchFamily="18" charset="0"/>
                        </a:rPr>
                        <a:t>Darshana Ahire, Vaishnavi Ban chode, Kavita (2025)</a:t>
                      </a:r>
                      <a:endParaRPr lang="en-TZ" sz="2000" b="0" dirty="0">
                        <a:latin typeface="Times New Roman" panose="02020603050405020304" pitchFamily="18" charset="0"/>
                        <a:cs typeface="Times New Roman" panose="02020603050405020304" pitchFamily="18" charset="0"/>
                      </a:endParaRPr>
                    </a:p>
                  </a:txBody>
                  <a:tcPr/>
                </a:tc>
                <a:tc>
                  <a:txBody>
                    <a:bodyPr/>
                    <a:lstStyle/>
                    <a:p>
                      <a:r>
                        <a:rPr lang="en-TZ" sz="2000" kern="1200" dirty="0">
                          <a:effectLst/>
                          <a:latin typeface="Times New Roman" panose="02020603050405020304" pitchFamily="18" charset="0"/>
                          <a:cs typeface="Times New Roman" panose="02020603050405020304" pitchFamily="18" charset="0"/>
                        </a:rPr>
                        <a:t>Prepaid Water Meter and Quality Checking</a:t>
                      </a:r>
                      <a:r>
                        <a:rPr lang="en-US" sz="2000" kern="1200" dirty="0">
                          <a:effectLst/>
                          <a:latin typeface="Times New Roman" panose="02020603050405020304" pitchFamily="18" charset="0"/>
                          <a:cs typeface="Times New Roman" panose="02020603050405020304" pitchFamily="18" charset="0"/>
                        </a:rPr>
                        <a:t> using IOT</a:t>
                      </a:r>
                      <a:endParaRPr lang="en-TZ" sz="2000" b="0" dirty="0">
                        <a:latin typeface="Times New Roman" panose="02020603050405020304" pitchFamily="18" charset="0"/>
                        <a:cs typeface="Times New Roman" panose="02020603050405020304" pitchFamily="18" charset="0"/>
                      </a:endParaRPr>
                    </a:p>
                  </a:txBody>
                  <a:tcPr/>
                </a:tc>
                <a:tc>
                  <a:txBody>
                    <a:bodyPr/>
                    <a:lstStyle/>
                    <a:p>
                      <a:r>
                        <a:rPr lang="en-TZ" sz="2000" kern="1200" dirty="0">
                          <a:effectLst/>
                          <a:latin typeface="Times New Roman" panose="02020603050405020304" pitchFamily="18" charset="0"/>
                          <a:cs typeface="Times New Roman" panose="02020603050405020304" pitchFamily="18" charset="0"/>
                        </a:rPr>
                        <a:t>Water wastage and inefficient consumption are common.</a:t>
                      </a:r>
                      <a:endParaRPr lang="en-TZ" sz="2000" dirty="0">
                        <a:latin typeface="Times New Roman" panose="02020603050405020304" pitchFamily="18" charset="0"/>
                        <a:cs typeface="Times New Roman" panose="02020603050405020304" pitchFamily="18" charset="0"/>
                      </a:endParaRPr>
                    </a:p>
                  </a:txBody>
                  <a:tcPr/>
                </a:tc>
                <a:tc>
                  <a:txBody>
                    <a:bodyPr/>
                    <a:lstStyle/>
                    <a:p>
                      <a:pPr>
                        <a:lnSpc>
                          <a:spcPct val="115000"/>
                        </a:lnSpc>
                        <a:spcAft>
                          <a:spcPts val="800"/>
                        </a:spcAft>
                        <a:buNone/>
                      </a:pPr>
                      <a:r>
                        <a:rPr lang="en-TZ" sz="2000" kern="100" dirty="0">
                          <a:effectLst/>
                          <a:latin typeface="Times New Roman" panose="02020603050405020304" pitchFamily="18" charset="0"/>
                          <a:cs typeface="Times New Roman" panose="02020603050405020304" pitchFamily="18" charset="0"/>
                        </a:rPr>
                        <a:t>integrates IoT for real-time</a:t>
                      </a:r>
                      <a:r>
                        <a:rPr lang="en-US" sz="2000" kern="100" dirty="0">
                          <a:effectLst/>
                          <a:latin typeface="Times New Roman" panose="02020603050405020304" pitchFamily="18" charset="0"/>
                          <a:cs typeface="Times New Roman" panose="02020603050405020304" pitchFamily="18" charset="0"/>
                        </a:rPr>
                        <a:t> </a:t>
                      </a:r>
                      <a:r>
                        <a:rPr lang="en-TZ" sz="2000" kern="100" dirty="0">
                          <a:effectLst/>
                          <a:latin typeface="Times New Roman" panose="02020603050405020304" pitchFamily="18" charset="0"/>
                          <a:cs typeface="Times New Roman" panose="02020603050405020304" pitchFamily="18" charset="0"/>
                        </a:rPr>
                        <a:t>monitoring of water usage</a:t>
                      </a:r>
                      <a:r>
                        <a:rPr lang="en-US" sz="2000" kern="100" dirty="0">
                          <a:effectLst/>
                          <a:latin typeface="Times New Roman" panose="02020603050405020304" pitchFamily="18" charset="0"/>
                          <a:cs typeface="Times New Roman" panose="02020603050405020304" pitchFamily="18" charset="0"/>
                        </a:rPr>
                        <a:t>, quality.</a:t>
                      </a:r>
                      <a:endParaRPr lang="en-TZ" sz="2000" kern="100" dirty="0">
                        <a:effectLst/>
                        <a:latin typeface="Times New Roman" panose="02020603050405020304" pitchFamily="18" charset="0"/>
                        <a:cs typeface="Times New Roman" panose="02020603050405020304" pitchFamily="18" charset="0"/>
                      </a:endParaRPr>
                    </a:p>
                    <a:p>
                      <a:pPr>
                        <a:lnSpc>
                          <a:spcPct val="115000"/>
                        </a:lnSpc>
                        <a:spcAft>
                          <a:spcPts val="800"/>
                        </a:spcAft>
                        <a:buNone/>
                      </a:pPr>
                      <a:r>
                        <a:rPr lang="en-TZ" sz="2000" kern="100" dirty="0">
                          <a:effectLst/>
                          <a:latin typeface="Times New Roman" panose="02020603050405020304" pitchFamily="18" charset="0"/>
                          <a:cs typeface="Times New Roman" panose="02020603050405020304" pitchFamily="18" charset="0"/>
                        </a:rPr>
                        <a:t> </a:t>
                      </a:r>
                      <a:endParaRPr lang="en-TZ" sz="20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TZ" sz="2000" kern="1200" dirty="0">
                          <a:effectLst/>
                          <a:latin typeface="Times New Roman" panose="02020603050405020304" pitchFamily="18" charset="0"/>
                          <a:cs typeface="Times New Roman" panose="02020603050405020304" pitchFamily="18" charset="0"/>
                        </a:rPr>
                        <a:t>Security and token/billing systems are not deeply addressed.</a:t>
                      </a:r>
                    </a:p>
                    <a:p>
                      <a:endParaRPr lang="en-T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93199369"/>
                  </a:ext>
                </a:extLst>
              </a:tr>
            </a:tbl>
          </a:graphicData>
        </a:graphic>
      </p:graphicFrame>
    </p:spTree>
    <p:extLst>
      <p:ext uri="{BB962C8B-B14F-4D97-AF65-F5344CB8AC3E}">
        <p14:creationId xmlns:p14="http://schemas.microsoft.com/office/powerpoint/2010/main" val="3539239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438AF-1A5D-EAA4-F10C-11D19A87535C}"/>
              </a:ext>
            </a:extLst>
          </p:cNvPr>
          <p:cNvSpPr>
            <a:spLocks noGrp="1"/>
          </p:cNvSpPr>
          <p:nvPr>
            <p:ph type="title"/>
          </p:nvPr>
        </p:nvSpPr>
        <p:spPr>
          <a:xfrm>
            <a:off x="859970" y="0"/>
            <a:ext cx="10493829" cy="816430"/>
          </a:xfrm>
        </p:spPr>
        <p:txBody>
          <a:bodyPr>
            <a:normAutofit/>
          </a:bodyPr>
          <a:lstStyle/>
          <a:p>
            <a:pPr algn="ctr"/>
            <a:r>
              <a:rPr lang="en-US" sz="3000" b="1" dirty="0">
                <a:latin typeface="Times New Roman" panose="02020603050405020304" pitchFamily="18" charset="0"/>
                <a:cs typeface="Times New Roman" panose="02020603050405020304" pitchFamily="18" charset="0"/>
              </a:rPr>
              <a:t>CONTINUE…</a:t>
            </a:r>
            <a:endParaRPr lang="en-TZ" sz="3000" b="1" dirty="0">
              <a:latin typeface="Times New Roman" panose="02020603050405020304" pitchFamily="18" charset="0"/>
              <a:cs typeface="Times New Roman" panose="02020603050405020304" pitchFamily="18" charset="0"/>
            </a:endParaRPr>
          </a:p>
        </p:txBody>
      </p:sp>
      <p:graphicFrame>
        <p:nvGraphicFramePr>
          <p:cNvPr id="3" name="Content Placeholder 2">
            <a:extLst>
              <a:ext uri="{FF2B5EF4-FFF2-40B4-BE49-F238E27FC236}">
                <a16:creationId xmlns:a16="http://schemas.microsoft.com/office/drawing/2014/main" id="{49BE64BC-39FB-9F57-4854-48AFD7654F9C}"/>
              </a:ext>
            </a:extLst>
          </p:cNvPr>
          <p:cNvGraphicFramePr>
            <a:graphicFrameLocks noGrp="1"/>
          </p:cNvGraphicFramePr>
          <p:nvPr>
            <p:ph idx="1"/>
            <p:extLst>
              <p:ext uri="{D42A27DB-BD31-4B8C-83A1-F6EECF244321}">
                <p14:modId xmlns:p14="http://schemas.microsoft.com/office/powerpoint/2010/main" val="1234770019"/>
              </p:ext>
            </p:extLst>
          </p:nvPr>
        </p:nvGraphicFramePr>
        <p:xfrm>
          <a:off x="511630" y="620486"/>
          <a:ext cx="10842173" cy="6074228"/>
        </p:xfrm>
        <a:graphic>
          <a:graphicData uri="http://schemas.openxmlformats.org/drawingml/2006/table">
            <a:tbl>
              <a:tblPr firstRow="1" bandRow="1"/>
              <a:tblGrid>
                <a:gridCol w="2246147">
                  <a:extLst>
                    <a:ext uri="{9D8B030D-6E8A-4147-A177-3AD203B41FA5}">
                      <a16:colId xmlns:a16="http://schemas.microsoft.com/office/drawing/2014/main" val="1451576240"/>
                    </a:ext>
                  </a:extLst>
                </a:gridCol>
                <a:gridCol w="2246147">
                  <a:extLst>
                    <a:ext uri="{9D8B030D-6E8A-4147-A177-3AD203B41FA5}">
                      <a16:colId xmlns:a16="http://schemas.microsoft.com/office/drawing/2014/main" val="3268187300"/>
                    </a:ext>
                  </a:extLst>
                </a:gridCol>
                <a:gridCol w="1953022">
                  <a:extLst>
                    <a:ext uri="{9D8B030D-6E8A-4147-A177-3AD203B41FA5}">
                      <a16:colId xmlns:a16="http://schemas.microsoft.com/office/drawing/2014/main" val="2567724002"/>
                    </a:ext>
                  </a:extLst>
                </a:gridCol>
                <a:gridCol w="2280230">
                  <a:extLst>
                    <a:ext uri="{9D8B030D-6E8A-4147-A177-3AD203B41FA5}">
                      <a16:colId xmlns:a16="http://schemas.microsoft.com/office/drawing/2014/main" val="2506555157"/>
                    </a:ext>
                  </a:extLst>
                </a:gridCol>
                <a:gridCol w="2116627">
                  <a:extLst>
                    <a:ext uri="{9D8B030D-6E8A-4147-A177-3AD203B41FA5}">
                      <a16:colId xmlns:a16="http://schemas.microsoft.com/office/drawing/2014/main" val="3897408419"/>
                    </a:ext>
                  </a:extLst>
                </a:gridCol>
              </a:tblGrid>
              <a:tr h="2940563">
                <a:tc>
                  <a:txBody>
                    <a:bodyPr/>
                    <a:lstStyle/>
                    <a:p>
                      <a:pPr>
                        <a:buNone/>
                      </a:pPr>
                      <a:r>
                        <a:rPr lang="en-US" sz="2400" dirty="0">
                          <a:latin typeface="Times New Roman" panose="02020603050405020304" pitchFamily="18" charset="0"/>
                          <a:cs typeface="Times New Roman" panose="02020603050405020304" pitchFamily="18" charset="0"/>
                        </a:rPr>
                        <a:t>Government water utilities of Tanzania </a:t>
                      </a:r>
                    </a:p>
                  </a:txBody>
                  <a:tcPr anchor="ctr"/>
                </a:tc>
                <a:tc>
                  <a:txBody>
                    <a:bodyPr/>
                    <a:lstStyle/>
                    <a:p>
                      <a:pPr>
                        <a:buNone/>
                      </a:pPr>
                      <a:r>
                        <a:rPr lang="en-US" sz="2400" dirty="0">
                          <a:latin typeface="Times New Roman" panose="02020603050405020304" pitchFamily="18" charset="0"/>
                          <a:cs typeface="Times New Roman" panose="02020603050405020304" pitchFamily="18" charset="0"/>
                        </a:rPr>
                        <a:t>Prepaid Meter Rollout (2025)</a:t>
                      </a:r>
                    </a:p>
                  </a:txBody>
                  <a:tcPr anchor="ctr"/>
                </a:tc>
                <a:tc>
                  <a:txBody>
                    <a:bodyPr/>
                    <a:lstStyle/>
                    <a:p>
                      <a:pPr>
                        <a:buNone/>
                      </a:pPr>
                      <a:r>
                        <a:rPr lang="en-US" sz="2400" dirty="0">
                          <a:latin typeface="Times New Roman" panose="02020603050405020304" pitchFamily="18" charset="0"/>
                          <a:cs typeface="Times New Roman" panose="02020603050405020304" pitchFamily="18" charset="0"/>
                        </a:rPr>
                        <a:t>Public authorities installed prepaid water meters across </a:t>
                      </a:r>
                      <a:r>
                        <a:rPr lang="en-US" sz="2400" b="0" dirty="0">
                          <a:latin typeface="Times New Roman" panose="02020603050405020304" pitchFamily="18" charset="0"/>
                          <a:cs typeface="Times New Roman" panose="02020603050405020304" pitchFamily="18" charset="0"/>
                        </a:rPr>
                        <a:t>16,800 meters rolled out.</a:t>
                      </a:r>
                      <a:endParaRPr lang="en-US" sz="2400" dirty="0">
                        <a:latin typeface="Times New Roman" panose="02020603050405020304" pitchFamily="18" charset="0"/>
                        <a:cs typeface="Times New Roman" panose="02020603050405020304" pitchFamily="18" charset="0"/>
                      </a:endParaRPr>
                    </a:p>
                  </a:txBody>
                  <a:tcPr anchor="ctr"/>
                </a:tc>
                <a:tc>
                  <a:txBody>
                    <a:bodyPr/>
                    <a:lstStyle/>
                    <a:p>
                      <a:r>
                        <a:rPr lang="en-US" sz="2400" b="0" dirty="0">
                          <a:latin typeface="Times New Roman" panose="02020603050405020304" pitchFamily="18" charset="0"/>
                          <a:cs typeface="Times New Roman" panose="02020603050405020304" pitchFamily="18" charset="0"/>
                        </a:rPr>
                        <a:t>Government support </a:t>
                      </a:r>
                      <a:r>
                        <a:rPr lang="en-US" sz="2400" dirty="0">
                          <a:latin typeface="Times New Roman" panose="02020603050405020304" pitchFamily="18" charset="0"/>
                          <a:cs typeface="Times New Roman" panose="02020603050405020304" pitchFamily="18" charset="0"/>
                        </a:rPr>
                        <a:t>helped scale the system, targeting </a:t>
                      </a:r>
                      <a:r>
                        <a:rPr lang="en-US" sz="2400" b="0" dirty="0">
                          <a:latin typeface="Times New Roman" panose="02020603050405020304" pitchFamily="18" charset="0"/>
                          <a:cs typeface="Times New Roman" panose="02020603050405020304" pitchFamily="18" charset="0"/>
                        </a:rPr>
                        <a:t>half of all users by 2025.</a:t>
                      </a:r>
                      <a:endParaRPr lang="en-TZ" sz="2400" b="0" dirty="0">
                        <a:latin typeface="Times New Roman" panose="02020603050405020304" pitchFamily="18" charset="0"/>
                        <a:cs typeface="Times New Roman" panose="02020603050405020304" pitchFamily="18" charset="0"/>
                      </a:endParaRPr>
                    </a:p>
                  </a:txBody>
                  <a:tcPr/>
                </a:tc>
                <a:tc>
                  <a:txBody>
                    <a:bodyPr/>
                    <a:lstStyle/>
                    <a:p>
                      <a:r>
                        <a:rPr lang="en-US" sz="2400" dirty="0">
                          <a:latin typeface="Times New Roman" panose="02020603050405020304" pitchFamily="18" charset="0"/>
                          <a:cs typeface="Times New Roman" panose="02020603050405020304" pitchFamily="18" charset="0"/>
                        </a:rPr>
                        <a:t>Lack offline token recharge access and server monitoring</a:t>
                      </a:r>
                      <a:endParaRPr lang="en-TZ"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627730413"/>
                  </a:ext>
                </a:extLst>
              </a:tr>
              <a:tr h="3133665">
                <a:tc>
                  <a:txBody>
                    <a:bodyPr/>
                    <a:lstStyle/>
                    <a:p>
                      <a:r>
                        <a:rPr lang="en-US" sz="2400" i="0" dirty="0">
                          <a:latin typeface="Times New Roman" panose="02020603050405020304" pitchFamily="18" charset="0"/>
                          <a:cs typeface="Times New Roman" panose="02020603050405020304" pitchFamily="18" charset="0"/>
                        </a:rPr>
                        <a:t>Jacob Mosenda</a:t>
                      </a:r>
                      <a:endParaRPr lang="en-TZ" sz="2400" i="0" dirty="0">
                        <a:latin typeface="Times New Roman" panose="02020603050405020304" pitchFamily="18" charset="0"/>
                        <a:cs typeface="Times New Roman" panose="02020603050405020304" pitchFamily="18" charset="0"/>
                      </a:endParaRPr>
                    </a:p>
                  </a:txBody>
                  <a:tcPr/>
                </a:tc>
                <a:tc>
                  <a:txBody>
                    <a:bodyPr/>
                    <a:lstStyle/>
                    <a:p>
                      <a:r>
                        <a:rPr lang="en-US" sz="2400" dirty="0">
                          <a:latin typeface="Times New Roman" panose="02020603050405020304" pitchFamily="18" charset="0"/>
                          <a:cs typeface="Times New Roman" panose="02020603050405020304" pitchFamily="18" charset="0"/>
                        </a:rPr>
                        <a:t>Prepaid Water Payment Solutions</a:t>
                      </a:r>
                    </a:p>
                    <a:p>
                      <a:r>
                        <a:rPr lang="en-US" sz="2400" dirty="0">
                          <a:latin typeface="Times New Roman" panose="02020603050405020304" pitchFamily="18" charset="0"/>
                          <a:cs typeface="Times New Roman" panose="02020603050405020304" pitchFamily="18" charset="0"/>
                        </a:rPr>
                        <a:t>(2023-2024)</a:t>
                      </a:r>
                      <a:endParaRPr lang="en-TZ" sz="2400" dirty="0">
                        <a:latin typeface="Times New Roman" panose="02020603050405020304" pitchFamily="18" charset="0"/>
                        <a:cs typeface="Times New Roman" panose="02020603050405020304" pitchFamily="18" charset="0"/>
                      </a:endParaRPr>
                    </a:p>
                  </a:txBody>
                  <a:tcPr/>
                </a:tc>
                <a:tc>
                  <a:txBody>
                    <a:bodyPr/>
                    <a:lstStyle/>
                    <a:p>
                      <a:r>
                        <a:rPr lang="en-US" sz="2400" dirty="0">
                          <a:latin typeface="Times New Roman" panose="02020603050405020304" pitchFamily="18" charset="0"/>
                          <a:cs typeface="Times New Roman" panose="02020603050405020304" pitchFamily="18" charset="0"/>
                        </a:rPr>
                        <a:t>Prepaid water meter rollout is limited by poor recharge, and lack of real-time monitoring. </a:t>
                      </a:r>
                      <a:endParaRPr lang="en-TZ" sz="2400" dirty="0">
                        <a:latin typeface="Times New Roman" panose="02020603050405020304" pitchFamily="18" charset="0"/>
                        <a:cs typeface="Times New Roman" panose="02020603050405020304" pitchFamily="18" charset="0"/>
                      </a:endParaRPr>
                    </a:p>
                  </a:txBody>
                  <a:tcPr/>
                </a:tc>
                <a:tc>
                  <a:txBody>
                    <a:bodyPr/>
                    <a:lstStyle/>
                    <a:p>
                      <a:r>
                        <a:rPr lang="en-US" sz="2400" b="0">
                          <a:latin typeface="Times New Roman" panose="02020603050405020304" pitchFamily="18" charset="0"/>
                          <a:cs typeface="Times New Roman" panose="02020603050405020304" pitchFamily="18" charset="0"/>
                        </a:rPr>
                        <a:t>approach</a:t>
                      </a:r>
                      <a:r>
                        <a:rPr lang="en-US" sz="240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helps find the best technology before full national rollout</a:t>
                      </a:r>
                      <a:endParaRPr lang="en-TZ" sz="2400" dirty="0">
                        <a:latin typeface="Times New Roman" panose="02020603050405020304" pitchFamily="18" charset="0"/>
                        <a:cs typeface="Times New Roman" panose="02020603050405020304" pitchFamily="18" charset="0"/>
                      </a:endParaRPr>
                    </a:p>
                  </a:txBody>
                  <a:tcPr/>
                </a:tc>
                <a:tc>
                  <a:txBody>
                    <a:bodyPr/>
                    <a:lstStyle/>
                    <a:p>
                      <a:r>
                        <a:rPr lang="en-US" sz="2400" dirty="0">
                          <a:latin typeface="Times New Roman" panose="02020603050405020304" pitchFamily="18" charset="0"/>
                          <a:cs typeface="Times New Roman" panose="02020603050405020304" pitchFamily="18" charset="0"/>
                        </a:rPr>
                        <a:t>Still in </a:t>
                      </a:r>
                      <a:r>
                        <a:rPr lang="en-US" sz="2400" b="0" dirty="0">
                          <a:latin typeface="Times New Roman" panose="02020603050405020304" pitchFamily="18" charset="0"/>
                          <a:cs typeface="Times New Roman" panose="02020603050405020304" pitchFamily="18" charset="0"/>
                        </a:rPr>
                        <a:t>Research and Development phase</a:t>
                      </a:r>
                      <a:r>
                        <a:rPr lang="en-US" sz="2400" dirty="0">
                          <a:latin typeface="Times New Roman" panose="02020603050405020304" pitchFamily="18" charset="0"/>
                          <a:cs typeface="Times New Roman" panose="02020603050405020304" pitchFamily="18" charset="0"/>
                        </a:rPr>
                        <a:t>, not yet implemented nationwide</a:t>
                      </a:r>
                      <a:endParaRPr lang="en-TZ"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70730504"/>
                  </a:ext>
                </a:extLst>
              </a:tr>
            </a:tbl>
          </a:graphicData>
        </a:graphic>
      </p:graphicFrame>
    </p:spTree>
    <p:extLst>
      <p:ext uri="{BB962C8B-B14F-4D97-AF65-F5344CB8AC3E}">
        <p14:creationId xmlns:p14="http://schemas.microsoft.com/office/powerpoint/2010/main" val="16663961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385</TotalTime>
  <Words>825</Words>
  <Application>Microsoft Office PowerPoint</Application>
  <PresentationFormat>Widescreen</PresentationFormat>
  <Paragraphs>88</Paragraphs>
  <Slides>11</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Aptos Display</vt:lpstr>
      <vt:lpstr>Arial</vt:lpstr>
      <vt:lpstr>Calibri</vt:lpstr>
      <vt:lpstr>Times New Roman</vt:lpstr>
      <vt:lpstr>Office Theme</vt:lpstr>
      <vt:lpstr>DEPARTMENT OF ELECTRONICS AND TELECOMMUNICATION                                            CLASS: BENG22ETE 1 MODULE TITLE:PROJECT CONCEPTUALIZATION </vt:lpstr>
      <vt:lpstr>     TITTLE: PREPAID WATER METER SYSTEM WITH TOKEN BASED RECHARGE AND REAL TIME </vt:lpstr>
      <vt:lpstr>         BACKGROUND</vt:lpstr>
      <vt:lpstr>PowerPoint Presentation</vt:lpstr>
      <vt:lpstr>PowerPoint Presentation</vt:lpstr>
      <vt:lpstr>MAIN OBJECTIVE</vt:lpstr>
      <vt:lpstr>PowerPoint Presentation</vt:lpstr>
      <vt:lpstr>LITERATURE REVIEW</vt:lpstr>
      <vt:lpstr>CONTINUE…</vt:lpstr>
      <vt:lpstr>CONTINUE…</vt:lpstr>
      <vt:lpstr>CONTINUE…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PENINA KAAL</dc:creator>
  <cp:lastModifiedBy>PENINA KAAL</cp:lastModifiedBy>
  <cp:revision>35</cp:revision>
  <dcterms:created xsi:type="dcterms:W3CDTF">2026-01-01T19:19:15Z</dcterms:created>
  <dcterms:modified xsi:type="dcterms:W3CDTF">2026-01-15T13:17:13Z</dcterms:modified>
</cp:coreProperties>
</file>