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85" r:id="rId3"/>
    <p:sldId id="286" r:id="rId4"/>
    <p:sldId id="270" r:id="rId5"/>
    <p:sldId id="280" r:id="rId6"/>
    <p:sldId id="263" r:id="rId7"/>
    <p:sldId id="284" r:id="rId8"/>
    <p:sldId id="281" r:id="rId9"/>
    <p:sldId id="282" r:id="rId10"/>
    <p:sldId id="306" r:id="rId11"/>
    <p:sldId id="307" r:id="rId12"/>
    <p:sldId id="308" r:id="rId13"/>
    <p:sldId id="310" r:id="rId14"/>
    <p:sldId id="309" r:id="rId15"/>
    <p:sldId id="312" r:id="rId16"/>
    <p:sldId id="324" r:id="rId17"/>
    <p:sldId id="313" r:id="rId18"/>
    <p:sldId id="320" r:id="rId19"/>
    <p:sldId id="314" r:id="rId20"/>
    <p:sldId id="303" r:id="rId21"/>
    <p:sldId id="325" r:id="rId22"/>
    <p:sldId id="326" r:id="rId23"/>
    <p:sldId id="327" r:id="rId24"/>
    <p:sldId id="323" r:id="rId25"/>
    <p:sldId id="322" r:id="rId26"/>
    <p:sldId id="321" r:id="rId27"/>
    <p:sldId id="315" r:id="rId28"/>
    <p:sldId id="279" r:id="rId2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agegejuma50@gmail.com" initials="m" lastIdx="1" clrIdx="0">
    <p:extLst>
      <p:ext uri="{19B8F6BF-5375-455C-9EA6-DF929625EA0E}">
        <p15:presenceInfo xmlns:p15="http://schemas.microsoft.com/office/powerpoint/2012/main" userId="9f0fc9847499d8fa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132" autoAdjust="0"/>
    <p:restoredTop sz="94660"/>
  </p:normalViewPr>
  <p:slideViewPr>
    <p:cSldViewPr snapToGrid="0">
      <p:cViewPr varScale="1">
        <p:scale>
          <a:sx n="91" d="100"/>
          <a:sy n="91" d="100"/>
        </p:scale>
        <p:origin x="43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commentAuthors" Target="commentAuthor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C12E76-CB45-4F01-907F-0B5A6EDC62B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C01A6E3-D551-40A7-AB26-2F8D82662DA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62E22A-BFEB-483E-96E4-1CDB84780F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3333EF-5CF6-4802-8C2F-0FFE118EBA0E}" type="datetimeFigureOut">
              <a:rPr lang="en-US" smtClean="0"/>
              <a:t>4/18/2026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86D9059-A058-4550-96A8-C6BAE09EF0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8736CBF-2504-4592-9AB1-F0DE5B3B3C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66121-8BD6-4E63-AED3-DFDCFC6B98D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7969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2790D3-A74A-4FD6-B080-83C8863FEF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6F59B58-A739-4036-B219-C23B12A3391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11D92A1-7484-47EC-A685-F4A155B0C5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3333EF-5CF6-4802-8C2F-0FFE118EBA0E}" type="datetimeFigureOut">
              <a:rPr lang="en-US" smtClean="0"/>
              <a:t>4/18/2026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35D144-6C50-4993-898B-B88A880917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DFA0516-E6D4-47A7-8849-9C22E6BF0B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66121-8BD6-4E63-AED3-DFDCFC6B98D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29143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2BAC171-D710-459A-8A61-9BA72E4F072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84155E5-2E02-4981-817C-496EB535AE0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B92699-B83C-46B2-AA98-17F5EF6249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3333EF-5CF6-4802-8C2F-0FFE118EBA0E}" type="datetimeFigureOut">
              <a:rPr lang="en-US" smtClean="0"/>
              <a:t>4/18/2026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97CD228-17CC-484F-B8C2-AF7D0E0129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50300E1-A475-490C-B3FB-4D88E050CA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66121-8BD6-4E63-AED3-DFDCFC6B98D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82560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339935-614F-4DA5-A10A-6ADEF69BD7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1FF2F9-6562-45BE-ACAB-BA82BAEE7B3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0CDCAE-D47B-48F5-AAF3-6E89547D37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3333EF-5CF6-4802-8C2F-0FFE118EBA0E}" type="datetimeFigureOut">
              <a:rPr lang="en-US" smtClean="0"/>
              <a:t>4/18/2026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2268B18-00AE-4C84-A725-577E460CF4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C888FE0-9D74-469B-B097-A7E7CDDF3B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66121-8BD6-4E63-AED3-DFDCFC6B98D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0610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A1C13E-CADE-4C6D-B262-CBDE43CC37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842BDCD-DA49-420F-97C0-6445512CD3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661DBE-3E8B-4DE3-A6DB-A3E1542E61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3333EF-5CF6-4802-8C2F-0FFE118EBA0E}" type="datetimeFigureOut">
              <a:rPr lang="en-US" smtClean="0"/>
              <a:t>4/18/2026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238BF91-4501-40C8-836B-DB37BF0E8A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586870-A537-485D-A961-1424D96A04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66121-8BD6-4E63-AED3-DFDCFC6B98D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58661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6FDBE5-03CF-422F-8871-F033306FEA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BD7AB4-E705-435F-B87C-68241E06A65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5D7EA10-080B-42CC-B498-ECEA7AE0CBB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B0EBEFB-703A-47A6-95CA-95ECFA08F0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3333EF-5CF6-4802-8C2F-0FFE118EBA0E}" type="datetimeFigureOut">
              <a:rPr lang="en-US" smtClean="0"/>
              <a:t>4/18/2026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DCB8ED0-3011-4091-9C08-B98A12FD24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50E492B-DD18-48F7-AD28-9D1EEF4AFC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66121-8BD6-4E63-AED3-DFDCFC6B98D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80109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A29401-C030-42EC-8EC1-17A56E032F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6DE1CEF-EE00-4FFF-9F8E-A01F77DAC0C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DF3F4AD-B5F6-4E34-A0DB-E5C76F87FEC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DEFCDCA-655C-4B08-B42C-B2287ADE0AF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4780368-C0AA-4DCC-8DFE-C8E9F465D03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5BFCD77-A8AB-421C-AF95-D37B7BBF4B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3333EF-5CF6-4802-8C2F-0FFE118EBA0E}" type="datetimeFigureOut">
              <a:rPr lang="en-US" smtClean="0"/>
              <a:t>4/18/2026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06EF2F8-6223-4585-BA19-2C8D456C9A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69DD20D-42FF-4899-89BE-AAB07A0C78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66121-8BD6-4E63-AED3-DFDCFC6B98D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26229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5608C7-5545-4F89-A2C6-1C5953394C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D972944-CD7F-415B-BC33-57D9C4EE5A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3333EF-5CF6-4802-8C2F-0FFE118EBA0E}" type="datetimeFigureOut">
              <a:rPr lang="en-US" smtClean="0"/>
              <a:t>4/18/2026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E2D414E-A2BB-4CAD-8D89-2A7B92AF17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B0F3BB4-2461-4F7D-A796-310235D3AD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66121-8BD6-4E63-AED3-DFDCFC6B98D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27209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2AEC6B7-EF8F-43C5-8C92-A7CB6E49F5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3333EF-5CF6-4802-8C2F-0FFE118EBA0E}" type="datetimeFigureOut">
              <a:rPr lang="en-US" smtClean="0"/>
              <a:t>4/18/2026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198AD49-5979-4043-B797-2C544EDB10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E5D8ED2-91CB-45E0-A447-0875BBCE5F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66121-8BD6-4E63-AED3-DFDCFC6B98D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51955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AB5F52-C3F7-4613-8889-9BA1A94E38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519156-AA80-45D6-81C8-64C865325D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DB6613A-2321-4E83-B3F1-AFECDD060EE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F20F2FF-08BE-47EE-9FD2-0BBC668AC4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3333EF-5CF6-4802-8C2F-0FFE118EBA0E}" type="datetimeFigureOut">
              <a:rPr lang="en-US" smtClean="0"/>
              <a:t>4/18/2026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A9739E8-65DF-4C0D-8B89-4E4C3C3B46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5977B86-184B-48B9-83BF-00208C9A58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66121-8BD6-4E63-AED3-DFDCFC6B98D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07389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668C15-454D-470F-9AA4-857676A9B9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4AD6932-507B-4E7D-A904-58A311A696D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0A0125D-44E5-4F21-B5E2-995C4AAF1A9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DAC6EA5-C6DD-4A4B-8B64-319D24FE9A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3333EF-5CF6-4802-8C2F-0FFE118EBA0E}" type="datetimeFigureOut">
              <a:rPr lang="en-US" smtClean="0"/>
              <a:t>4/18/2026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43BE68B-2D00-46E7-AEEE-A73B7DF455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6B539E4-B0B2-479C-B4DB-0ECED63099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66121-8BD6-4E63-AED3-DFDCFC6B98D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19308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03E26B7-6224-4014-835E-38D91AE5FD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AA12637-9B1A-485F-BEE7-6C8EE642E25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1CE277E-CB30-4569-8239-06F00C55C5F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3333EF-5CF6-4802-8C2F-0FFE118EBA0E}" type="datetimeFigureOut">
              <a:rPr lang="en-US" smtClean="0"/>
              <a:t>4/18/2026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F2BD02-5357-4436-B7F6-EAEFA546243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EE02E8E-9C00-452E-A72C-67BCA6537D3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866121-8BD6-4E63-AED3-DFDCFC6B98D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04261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2DB886-D441-4357-9A9D-E04DA3BA6E5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43101" y="112397"/>
            <a:ext cx="9582150" cy="537208"/>
          </a:xfrm>
        </p:spPr>
        <p:txBody>
          <a:bodyPr>
            <a:normAutofit/>
          </a:bodyPr>
          <a:lstStyle/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DAR ES SALAAM INSTITUTE OF TECHNOLOGY</a:t>
            </a:r>
            <a:endParaRPr lang="en-US" sz="32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11448F1-C718-4A51-85D8-1DFB420B02A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41873" y="2065974"/>
            <a:ext cx="10601864" cy="5010150"/>
          </a:xfrm>
        </p:spPr>
        <p:txBody>
          <a:bodyPr>
            <a:normAutofit/>
          </a:bodyPr>
          <a:lstStyle/>
          <a:p>
            <a:pPr algn="l">
              <a:lnSpc>
                <a:spcPct val="100000"/>
              </a:lnSpc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PROJECT TITLE:</a:t>
            </a:r>
            <a:r>
              <a:rPr lang="en-GB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DESIGN AND IMPLEMENTATION OF AN OXYGEN PURITY MONITORING </a:t>
            </a:r>
            <a:r>
              <a:rPr lang="en-GB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SYSTEM IN </a:t>
            </a:r>
            <a:r>
              <a:rPr lang="en-GB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OXYGEN </a:t>
            </a:r>
            <a:r>
              <a:rPr lang="en-GB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CONCENTRATORS FOR PATIENT SAFETY.</a:t>
            </a: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l">
              <a:lnSpc>
                <a:spcPct val="100000"/>
              </a:lnSpc>
              <a:buNone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MODULE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PROJECT CONCEPTUALIZATION</a:t>
            </a:r>
          </a:p>
          <a:p>
            <a:pPr marL="0" indent="0" algn="l">
              <a:lnSpc>
                <a:spcPct val="100000"/>
              </a:lnSpc>
              <a:buNone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PROJECT TYPE: PROLEM SOLVING</a:t>
            </a:r>
          </a:p>
          <a:p>
            <a:pPr marL="0" lvl="0" indent="0" algn="l">
              <a:lnSpc>
                <a:spcPct val="100000"/>
              </a:lnSpc>
              <a:buNone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CLASS :BENG22 ETE </a:t>
            </a:r>
          </a:p>
          <a:p>
            <a:pPr marL="0" lvl="0" indent="0" algn="l">
              <a:lnSpc>
                <a:spcPct val="100000"/>
              </a:lnSpc>
              <a:buNone/>
            </a:pPr>
            <a:endParaRPr lang="en-US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l">
              <a:lnSpc>
                <a:spcPct val="100000"/>
              </a:lnSpc>
              <a:buNone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  <p:pic>
        <p:nvPicPr>
          <p:cNvPr id="4" name="Picture 5" descr="IMG_256">
            <a:extLst>
              <a:ext uri="{FF2B5EF4-FFF2-40B4-BE49-F238E27FC236}">
                <a16:creationId xmlns:a16="http://schemas.microsoft.com/office/drawing/2014/main" id="{8E31F46E-D651-4D5F-A658-FDEF20BBF75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96288" y="649605"/>
            <a:ext cx="2001328" cy="1514475"/>
          </a:xfrm>
          <a:prstGeom prst="rect">
            <a:avLst/>
          </a:prstGeom>
          <a:noFill/>
          <a:ln w="9525">
            <a:noFill/>
          </a:ln>
        </p:spPr>
      </p:pic>
      <p:graphicFrame>
        <p:nvGraphicFramePr>
          <p:cNvPr id="5" name="Table 5">
            <a:extLst>
              <a:ext uri="{FF2B5EF4-FFF2-40B4-BE49-F238E27FC236}">
                <a16:creationId xmlns:a16="http://schemas.microsoft.com/office/drawing/2014/main" id="{85181E5F-3B3C-48FE-89D3-CA7547DCBE4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56233557"/>
              </p:ext>
            </p:extLst>
          </p:nvPr>
        </p:nvGraphicFramePr>
        <p:xfrm>
          <a:off x="2495550" y="5113738"/>
          <a:ext cx="7340601" cy="1554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75854">
                  <a:extLst>
                    <a:ext uri="{9D8B030D-6E8A-4147-A177-3AD203B41FA5}">
                      <a16:colId xmlns:a16="http://schemas.microsoft.com/office/drawing/2014/main" val="1818867890"/>
                    </a:ext>
                  </a:extLst>
                </a:gridCol>
                <a:gridCol w="3564747">
                  <a:extLst>
                    <a:ext uri="{9D8B030D-6E8A-4147-A177-3AD203B41FA5}">
                      <a16:colId xmlns:a16="http://schemas.microsoft.com/office/drawing/2014/main" val="155088083"/>
                    </a:ext>
                  </a:extLst>
                </a:gridCol>
              </a:tblGrid>
              <a:tr h="504825">
                <a:tc>
                  <a:txBody>
                    <a:bodyPr/>
                    <a:lstStyle/>
                    <a:p>
                      <a:r>
                        <a:rPr lang="en-US"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NAME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REGISTRATION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71383394"/>
                  </a:ext>
                </a:extLst>
              </a:tr>
              <a:tr h="504825">
                <a:tc>
                  <a:txBody>
                    <a:bodyPr/>
                    <a:lstStyle/>
                    <a:p>
                      <a:r>
                        <a:rPr lang="en-US"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SILVIA M. BAYYO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220647497022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97594432"/>
                  </a:ext>
                </a:extLst>
              </a:tr>
              <a:tr h="504825">
                <a:tc>
                  <a:txBody>
                    <a:bodyPr/>
                    <a:lstStyle/>
                    <a:p>
                      <a:r>
                        <a:rPr lang="en-US"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NANCY R MAIMU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220647469088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1925216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3762596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FE68E0-7D3E-4F91-9ABA-95A4798CB0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79475"/>
          </a:xfrm>
        </p:spPr>
        <p:txBody>
          <a:bodyPr>
            <a:normAutofit/>
          </a:bodyPr>
          <a:lstStyle/>
          <a:p>
            <a:pPr algn="ctr"/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DATA COLLECTION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0464C5-3131-4BA7-BB8A-1DCB1CD0BB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71600"/>
            <a:ext cx="10515600" cy="4805363"/>
          </a:xfrm>
        </p:spPr>
        <p:txBody>
          <a:bodyPr/>
          <a:lstStyle/>
          <a:p>
            <a:pPr marL="0" indent="0">
              <a:buNone/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Primary data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Primary data was collected using structured questionnaires administered to medical staff and technicians to understand real-world challenges in monitoring oxygen purity and oxygen concentrator performance as well as observation.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aim was to identify conditions under which changes in oxygen purity may go unnoticed and to determine the types of alerts and monitoring features required to enhance patient safety.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1845452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E9CD5A-9090-4C3A-BEB5-FDA9118223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1198604"/>
          </a:xfrm>
        </p:spPr>
        <p:txBody>
          <a:bodyPr>
            <a:normAutofit fontScale="90000"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DATA COLLECTION</a:t>
            </a: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Primary Data</a:t>
            </a:r>
            <a:endParaRPr lang="en-US" dirty="0"/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25B4177A-08E5-4A37-9F45-71AFA21B768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24363239"/>
              </p:ext>
            </p:extLst>
          </p:nvPr>
        </p:nvGraphicFramePr>
        <p:xfrm>
          <a:off x="529281" y="1075037"/>
          <a:ext cx="11419704" cy="528507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77056">
                  <a:extLst>
                    <a:ext uri="{9D8B030D-6E8A-4147-A177-3AD203B41FA5}">
                      <a16:colId xmlns:a16="http://schemas.microsoft.com/office/drawing/2014/main" val="164839909"/>
                    </a:ext>
                  </a:extLst>
                </a:gridCol>
                <a:gridCol w="4227035">
                  <a:extLst>
                    <a:ext uri="{9D8B030D-6E8A-4147-A177-3AD203B41FA5}">
                      <a16:colId xmlns:a16="http://schemas.microsoft.com/office/drawing/2014/main" val="450082190"/>
                    </a:ext>
                  </a:extLst>
                </a:gridCol>
                <a:gridCol w="3060687">
                  <a:extLst>
                    <a:ext uri="{9D8B030D-6E8A-4147-A177-3AD203B41FA5}">
                      <a16:colId xmlns:a16="http://schemas.microsoft.com/office/drawing/2014/main" val="1978343551"/>
                    </a:ext>
                  </a:extLst>
                </a:gridCol>
                <a:gridCol w="2854926">
                  <a:extLst>
                    <a:ext uri="{9D8B030D-6E8A-4147-A177-3AD203B41FA5}">
                      <a16:colId xmlns:a16="http://schemas.microsoft.com/office/drawing/2014/main" val="3053370412"/>
                    </a:ext>
                  </a:extLst>
                </a:gridCol>
              </a:tblGrid>
              <a:tr h="494271">
                <a:tc>
                  <a:txBody>
                    <a:bodyPr/>
                    <a:lstStyle/>
                    <a:p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QN NO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Question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Response choice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Responses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46782840"/>
                  </a:ext>
                </a:extLst>
              </a:tr>
              <a:tr h="1853514">
                <a:tc>
                  <a:txBody>
                    <a:bodyPr/>
                    <a:lstStyle/>
                    <a:p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What is your role?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a) Technician</a:t>
                      </a:r>
                      <a:b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b) Nurse</a:t>
                      </a:r>
                      <a:b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c) Doctor</a:t>
                      </a:r>
                      <a:b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d) Biomedical Eng.</a:t>
                      </a:r>
                      <a:b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e) Other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a) 38</a:t>
                      </a:r>
                      <a:br>
                        <a:rPr lang="pt-BR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pt-BR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b) 2</a:t>
                      </a:r>
                      <a:br>
                        <a:rPr lang="pt-BR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pt-BR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c) 8</a:t>
                      </a:r>
                      <a:br>
                        <a:rPr lang="pt-BR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pt-BR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d) 46</a:t>
                      </a:r>
                      <a:br>
                        <a:rPr lang="pt-BR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pt-BR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e) 11</a:t>
                      </a:r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71375376"/>
                  </a:ext>
                </a:extLst>
              </a:tr>
              <a:tr h="1495168">
                <a:tc>
                  <a:txBody>
                    <a:bodyPr/>
                    <a:lstStyle/>
                    <a:p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What oxygen flow rate is commonly used?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a) 1–2 L/min</a:t>
                      </a:r>
                      <a:b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b) 3–4 L/min</a:t>
                      </a:r>
                      <a:b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c) 5 L/min</a:t>
                      </a:r>
                      <a:b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d) Not sure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a) 14</a:t>
                      </a:r>
                      <a:br>
                        <a:rPr lang="pt-BR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pt-BR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b) 40</a:t>
                      </a:r>
                      <a:br>
                        <a:rPr lang="pt-BR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pt-BR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c) 26</a:t>
                      </a:r>
                      <a:br>
                        <a:rPr lang="pt-BR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pt-BR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d) 24</a:t>
                      </a:r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8043035"/>
                  </a:ext>
                </a:extLst>
              </a:tr>
              <a:tr h="1316083">
                <a:tc>
                  <a:txBody>
                    <a:bodyPr/>
                    <a:lstStyle/>
                    <a:p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Have you observed oxygen purity fluctuations during concentrator operation?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a) Yes</a:t>
                      </a:r>
                      <a:b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b) No</a:t>
                      </a:r>
                      <a:b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c) Not sure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a) 82</a:t>
                      </a:r>
                      <a:br>
                        <a:rPr lang="pt-BR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pt-BR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b) 8</a:t>
                      </a:r>
                      <a:br>
                        <a:rPr lang="pt-BR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pt-BR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c) 14</a:t>
                      </a:r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238009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9913181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3">
            <a:extLst>
              <a:ext uri="{FF2B5EF4-FFF2-40B4-BE49-F238E27FC236}">
                <a16:creationId xmlns:a16="http://schemas.microsoft.com/office/drawing/2014/main" id="{47DE5540-7B29-4F95-8AF1-953152DCF66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90142938"/>
              </p:ext>
            </p:extLst>
          </p:nvPr>
        </p:nvGraphicFramePr>
        <p:xfrm>
          <a:off x="561546" y="126541"/>
          <a:ext cx="11103232" cy="612597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326011">
                  <a:extLst>
                    <a:ext uri="{9D8B030D-6E8A-4147-A177-3AD203B41FA5}">
                      <a16:colId xmlns:a16="http://schemas.microsoft.com/office/drawing/2014/main" val="4210312121"/>
                    </a:ext>
                  </a:extLst>
                </a:gridCol>
                <a:gridCol w="4225605">
                  <a:extLst>
                    <a:ext uri="{9D8B030D-6E8A-4147-A177-3AD203B41FA5}">
                      <a16:colId xmlns:a16="http://schemas.microsoft.com/office/drawing/2014/main" val="3975857082"/>
                    </a:ext>
                  </a:extLst>
                </a:gridCol>
                <a:gridCol w="2775808">
                  <a:extLst>
                    <a:ext uri="{9D8B030D-6E8A-4147-A177-3AD203B41FA5}">
                      <a16:colId xmlns:a16="http://schemas.microsoft.com/office/drawing/2014/main" val="1150011075"/>
                    </a:ext>
                  </a:extLst>
                </a:gridCol>
                <a:gridCol w="2775808">
                  <a:extLst>
                    <a:ext uri="{9D8B030D-6E8A-4147-A177-3AD203B41FA5}">
                      <a16:colId xmlns:a16="http://schemas.microsoft.com/office/drawing/2014/main" val="905804411"/>
                    </a:ext>
                  </a:extLst>
                </a:gridCol>
              </a:tblGrid>
              <a:tr h="861466">
                <a:tc>
                  <a:txBody>
                    <a:bodyPr/>
                    <a:lstStyle/>
                    <a:p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QN NO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Question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Response choice</a:t>
                      </a:r>
                    </a:p>
                    <a:p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Responses</a:t>
                      </a:r>
                    </a:p>
                    <a:p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78164571"/>
                  </a:ext>
                </a:extLst>
              </a:tr>
              <a:tr h="2392960">
                <a:tc>
                  <a:txBody>
                    <a:bodyPr/>
                    <a:lstStyle/>
                    <a:p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How do you normally know the oxygen purity level?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a) Display on the concentrator</a:t>
                      </a:r>
                      <a:b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b) External oxygen analyzer</a:t>
                      </a:r>
                      <a:b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c) During servicing</a:t>
                      </a:r>
                      <a:b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d) We do not check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a) 36</a:t>
                      </a:r>
                      <a:br>
                        <a:rPr lang="pt-BR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pt-BR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b) 68</a:t>
                      </a:r>
                      <a:br>
                        <a:rPr lang="pt-BR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pt-BR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c) 19</a:t>
                      </a:r>
                      <a:br>
                        <a:rPr lang="pt-BR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pt-BR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d) 11</a:t>
                      </a:r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54299855"/>
                  </a:ext>
                </a:extLst>
              </a:tr>
              <a:tr h="1244339">
                <a:tc>
                  <a:txBody>
                    <a:bodyPr/>
                    <a:lstStyle/>
                    <a:p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Have you ever experienced a delay in identifying low oxygen purity levels?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a) Yes</a:t>
                      </a:r>
                      <a:b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b) No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a) 82</a:t>
                      </a:r>
                      <a:b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b) 22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79939542"/>
                  </a:ext>
                </a:extLst>
              </a:tr>
              <a:tr h="1627213">
                <a:tc>
                  <a:txBody>
                    <a:bodyPr/>
                    <a:lstStyle/>
                    <a:p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Has delayed detection of low oxygen purity ever posed a risk to patient safety?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a) Yes, serious risk</a:t>
                      </a:r>
                      <a:b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b) Yes, minor risk</a:t>
                      </a:r>
                      <a:b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c) No risk observed</a:t>
                      </a:r>
                      <a:b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d) Not applicable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a) 60</a:t>
                      </a:r>
                      <a:br>
                        <a:rPr lang="pt-BR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pt-BR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b) 24</a:t>
                      </a:r>
                      <a:br>
                        <a:rPr lang="pt-BR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pt-BR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c) 15</a:t>
                      </a:r>
                      <a:br>
                        <a:rPr lang="pt-BR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pt-BR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d) 6</a:t>
                      </a:r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1659387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357430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3">
            <a:extLst>
              <a:ext uri="{FF2B5EF4-FFF2-40B4-BE49-F238E27FC236}">
                <a16:creationId xmlns:a16="http://schemas.microsoft.com/office/drawing/2014/main" id="{1C505284-0FDE-44A1-99D7-6ABF61E3CDB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30561516"/>
              </p:ext>
            </p:extLst>
          </p:nvPr>
        </p:nvGraphicFramePr>
        <p:xfrm>
          <a:off x="185351" y="135924"/>
          <a:ext cx="11652422" cy="65836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409314">
                  <a:extLst>
                    <a:ext uri="{9D8B030D-6E8A-4147-A177-3AD203B41FA5}">
                      <a16:colId xmlns:a16="http://schemas.microsoft.com/office/drawing/2014/main" val="13227699"/>
                    </a:ext>
                  </a:extLst>
                </a:gridCol>
                <a:gridCol w="4386005">
                  <a:extLst>
                    <a:ext uri="{9D8B030D-6E8A-4147-A177-3AD203B41FA5}">
                      <a16:colId xmlns:a16="http://schemas.microsoft.com/office/drawing/2014/main" val="4149360705"/>
                    </a:ext>
                  </a:extLst>
                </a:gridCol>
                <a:gridCol w="4374292">
                  <a:extLst>
                    <a:ext uri="{9D8B030D-6E8A-4147-A177-3AD203B41FA5}">
                      <a16:colId xmlns:a16="http://schemas.microsoft.com/office/drawing/2014/main" val="546577860"/>
                    </a:ext>
                  </a:extLst>
                </a:gridCol>
                <a:gridCol w="1482811">
                  <a:extLst>
                    <a:ext uri="{9D8B030D-6E8A-4147-A177-3AD203B41FA5}">
                      <a16:colId xmlns:a16="http://schemas.microsoft.com/office/drawing/2014/main" val="2588056623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QN NO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Question</a:t>
                      </a:r>
                    </a:p>
                    <a:p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Response choice</a:t>
                      </a:r>
                    </a:p>
                    <a:p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Responses</a:t>
                      </a:r>
                    </a:p>
                    <a:p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56893021"/>
                  </a:ext>
                </a:extLst>
              </a:tr>
              <a:tr h="1326695">
                <a:tc>
                  <a:txBody>
                    <a:bodyPr/>
                    <a:lstStyle/>
                    <a:p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Do you think continuous real-time oxygen purity monitoring is necessary for patient safety?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a) Strongly agree</a:t>
                      </a:r>
                      <a:b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b) Agree</a:t>
                      </a:r>
                      <a:b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c) Neutral</a:t>
                      </a:r>
                      <a:b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d) Disagree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a) 83</a:t>
                      </a:r>
                      <a:br>
                        <a:rPr lang="pt-BR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pt-BR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b) 21</a:t>
                      </a:r>
                      <a:br>
                        <a:rPr lang="pt-BR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pt-BR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c) 1</a:t>
                      </a:r>
                      <a:br>
                        <a:rPr lang="pt-BR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pt-BR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d) 0</a:t>
                      </a:r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69894936"/>
                  </a:ext>
                </a:extLst>
              </a:tr>
              <a:tr h="1020535">
                <a:tc>
                  <a:txBody>
                    <a:bodyPr/>
                    <a:lstStyle/>
                    <a:p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Would a web-based interface for real-time oxygen purity monitoring be useful in your facility?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a) Yes</a:t>
                      </a:r>
                      <a:b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b) No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a) 95</a:t>
                      </a:r>
                      <a:b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b) 10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21795965"/>
                  </a:ext>
                </a:extLst>
              </a:tr>
              <a:tr h="2417884">
                <a:tc>
                  <a:txBody>
                    <a:bodyPr/>
                    <a:lstStyle/>
                    <a:p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Which features would be most important in a web-based oxygen purity monitoring system?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a) Real-time oxygen purity display</a:t>
                      </a:r>
                      <a:b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b) Visual and audible alerts</a:t>
                      </a:r>
                      <a:b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c) Data logging and history tracking</a:t>
                      </a:r>
                      <a:b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d) Remote access by clinicians/technicians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a) 93</a:t>
                      </a:r>
                      <a:br>
                        <a:rPr lang="pt-BR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pt-BR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b) 70</a:t>
                      </a:r>
                      <a:br>
                        <a:rPr lang="pt-BR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pt-BR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c) 54</a:t>
                      </a:r>
                      <a:br>
                        <a:rPr lang="pt-BR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pt-BR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d) 57</a:t>
                      </a:r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6081294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3414912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213925C8-7B07-4D00-B1FB-3CEFBB158E3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96110362"/>
              </p:ext>
            </p:extLst>
          </p:nvPr>
        </p:nvGraphicFramePr>
        <p:xfrm>
          <a:off x="395417" y="123567"/>
          <a:ext cx="11195221" cy="637033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86248">
                  <a:extLst>
                    <a:ext uri="{9D8B030D-6E8A-4147-A177-3AD203B41FA5}">
                      <a16:colId xmlns:a16="http://schemas.microsoft.com/office/drawing/2014/main" val="1338661011"/>
                    </a:ext>
                  </a:extLst>
                </a:gridCol>
                <a:gridCol w="4992130">
                  <a:extLst>
                    <a:ext uri="{9D8B030D-6E8A-4147-A177-3AD203B41FA5}">
                      <a16:colId xmlns:a16="http://schemas.microsoft.com/office/drawing/2014/main" val="3417132238"/>
                    </a:ext>
                  </a:extLst>
                </a:gridCol>
                <a:gridCol w="2446637">
                  <a:extLst>
                    <a:ext uri="{9D8B030D-6E8A-4147-A177-3AD203B41FA5}">
                      <a16:colId xmlns:a16="http://schemas.microsoft.com/office/drawing/2014/main" val="972507573"/>
                    </a:ext>
                  </a:extLst>
                </a:gridCol>
                <a:gridCol w="2570206">
                  <a:extLst>
                    <a:ext uri="{9D8B030D-6E8A-4147-A177-3AD203B41FA5}">
                      <a16:colId xmlns:a16="http://schemas.microsoft.com/office/drawing/2014/main" val="141927154"/>
                    </a:ext>
                  </a:extLst>
                </a:gridCol>
              </a:tblGrid>
              <a:tr h="227366">
                <a:tc>
                  <a:txBody>
                    <a:bodyPr/>
                    <a:lstStyle/>
                    <a:p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QN NO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Question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Response choice</a:t>
                      </a:r>
                    </a:p>
                    <a:p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Response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06108220"/>
                  </a:ext>
                </a:extLst>
              </a:tr>
              <a:tr h="1487754">
                <a:tc>
                  <a:txBody>
                    <a:bodyPr/>
                    <a:lstStyle/>
                    <a:p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In your opinion, can failure to detect low oxygen purity lead to critical or catastrophic patient outcomes?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a) Strongly agree</a:t>
                      </a:r>
                      <a:b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b) Agree</a:t>
                      </a:r>
                      <a:b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c) Neutral</a:t>
                      </a:r>
                      <a:b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d) Disagree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a) 67</a:t>
                      </a:r>
                      <a:br>
                        <a:rPr lang="pt-BR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pt-BR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b) 32</a:t>
                      </a:r>
                      <a:br>
                        <a:rPr lang="pt-BR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pt-BR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c) 6</a:t>
                      </a:r>
                      <a:br>
                        <a:rPr lang="pt-BR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pt-BR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d) 0</a:t>
                      </a:r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34073405"/>
                  </a:ext>
                </a:extLst>
              </a:tr>
              <a:tr h="2206917">
                <a:tc>
                  <a:txBody>
                    <a:bodyPr/>
                    <a:lstStyle/>
                    <a:p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On average, how many hours per day is the oxygen concentrator used?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a) Less than 4 hours</a:t>
                      </a:r>
                      <a:b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b) 4–8 hours</a:t>
                      </a:r>
                      <a:b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c) 8–12 hours</a:t>
                      </a:r>
                      <a:b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d) More than 12 hours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a) 21</a:t>
                      </a:r>
                      <a:br>
                        <a:rPr lang="pt-BR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pt-BR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b) 51</a:t>
                      </a:r>
                      <a:br>
                        <a:rPr lang="pt-BR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pt-BR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c) 15</a:t>
                      </a:r>
                      <a:br>
                        <a:rPr lang="pt-BR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pt-BR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d) 18</a:t>
                      </a:r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2606162"/>
                  </a:ext>
                </a:extLst>
              </a:tr>
              <a:tr h="1706896">
                <a:tc>
                  <a:txBody>
                    <a:bodyPr/>
                    <a:lstStyle/>
                    <a:p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Does the oxygen concentrator provide an alarm when oxygen purity falls below safe levels?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a) Yes</a:t>
                      </a:r>
                      <a:b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b) No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a) 82</a:t>
                      </a:r>
                      <a:b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b) 22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6455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8482883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128A07-6FF8-0E7A-6B06-64A4E1E88E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96163"/>
          </a:xfrm>
        </p:spPr>
        <p:txBody>
          <a:bodyPr>
            <a:normAutofit/>
          </a:bodyPr>
          <a:lstStyle/>
          <a:p>
            <a:pPr algn="ctr"/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PRIMARY DATA VISUALIZATION</a:t>
            </a:r>
          </a:p>
        </p:txBody>
      </p:sp>
      <p:pic>
        <p:nvPicPr>
          <p:cNvPr id="9" name="Content Placeholder 8">
            <a:extLst>
              <a:ext uri="{FF2B5EF4-FFF2-40B4-BE49-F238E27FC236}">
                <a16:creationId xmlns:a16="http://schemas.microsoft.com/office/drawing/2014/main" id="{8C769DA4-E9F3-D56C-6209-C5D2E2B1F8F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3959" y="1161288"/>
            <a:ext cx="10244081" cy="5239512"/>
          </a:xfrm>
        </p:spPr>
      </p:pic>
    </p:spTree>
    <p:extLst>
      <p:ext uri="{BB962C8B-B14F-4D97-AF65-F5344CB8AC3E}">
        <p14:creationId xmlns:p14="http://schemas.microsoft.com/office/powerpoint/2010/main" val="42170092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A12406-6496-FB87-4B78-CEB32FEC75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64935"/>
          </a:xfrm>
        </p:spPr>
        <p:txBody>
          <a:bodyPr>
            <a:normAutofit/>
          </a:bodyPr>
          <a:lstStyle/>
          <a:p>
            <a:pPr algn="ctr"/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OBSERVATION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FB8AF79A-923A-6AB9-CD9F-BF0D3FAC504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59789" y="1130300"/>
            <a:ext cx="8686800" cy="52532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572741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C13B09-B12B-A872-BD6B-FD9D41C0FC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12561"/>
          </a:xfrm>
        </p:spPr>
        <p:txBody>
          <a:bodyPr>
            <a:normAutofit/>
          </a:bodyPr>
          <a:lstStyle/>
          <a:p>
            <a:pPr algn="ctr"/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PRIMARY DATA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ED445C-ED57-C28E-354F-49FA5365B8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87929"/>
            <a:ext cx="10515600" cy="4789034"/>
          </a:xfrm>
        </p:spPr>
        <p:txBody>
          <a:bodyPr/>
          <a:lstStyle/>
          <a:p>
            <a:pPr marL="0" indent="0">
              <a:buNone/>
            </a:pPr>
            <a:r>
              <a:rPr lang="en-GB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Interpretation</a:t>
            </a:r>
          </a:p>
          <a:p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Approximately 50% response confirms that existing monitoring approaches are not sufficiently reliable, justifying the need for a system that continuously evaluates oxygen purity rather than relying on periodic check or assumptions.</a:t>
            </a:r>
          </a:p>
          <a:p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Users value early detection of abnormal oxygen purity conditions since more than 57% of the majority supports proactive monitoring rather than reactive intervention where patient’s safety is at risk.</a:t>
            </a:r>
          </a:p>
          <a:p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Lack of real time monitoring web interface has delay in monitoring oxygen purity. 90% of respondents reflect a strong belief that patient safety depends on reliable oxygen purity monitoring.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032010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102BBE-22E2-E628-1071-5CCD7A3FFD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Conclusion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4112D6-E524-928B-E0C9-6E1DDA34DA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Primary data were collected through structured questionnaires to understand user needs and safety concerns related to oxygen concentrators. </a:t>
            </a:r>
          </a:p>
          <a:p>
            <a:pPr marL="0" indent="0">
              <a:buNone/>
            </a:pP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Secondary data were obtained from USAID/PATH guidelines, World Bank concentrator manuals, and relevant literature to define technical and operating requirements. Overall, the collected data sufficiently supported the design of the proposed real-time oxygen purity monitoring system</a:t>
            </a:r>
            <a:r>
              <a:rPr lang="en-GB" dirty="0"/>
              <a:t>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234182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9069C7-CAD2-6DBC-A2B1-8FFD4897BB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89222"/>
          </a:xfrm>
        </p:spPr>
        <p:txBody>
          <a:bodyPr>
            <a:normAutofit/>
          </a:bodyPr>
          <a:lstStyle/>
          <a:p>
            <a:pPr algn="ctr"/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DATA COLLECTION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74C446-8644-1CCB-E8FE-325F75CE41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00996"/>
            <a:ext cx="10515600" cy="4675967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GB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Secondary data</a:t>
            </a:r>
          </a:p>
          <a:p>
            <a:pPr marL="0" indent="0">
              <a:buNone/>
            </a:pP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Data was collected through a review of documented information from recognized health and engineering authorities related to oxygen concentrator operation, safety standards, and performance requirements. </a:t>
            </a:r>
          </a:p>
          <a:p>
            <a:pPr marL="0" indent="0">
              <a:buNone/>
            </a:pP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data focused on the following system units: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Sensing unit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Control unit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Communication unit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Output unit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Dashboard/web interface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Power unit</a:t>
            </a:r>
          </a:p>
          <a:p>
            <a:pPr>
              <a:buFont typeface="Wingdings" panose="05000000000000000000" pitchFamily="2" charset="2"/>
              <a:buChar char="§"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528292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789B4C-9277-DE65-6317-3A2AC71C60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187630"/>
          </a:xfrm>
        </p:spPr>
        <p:txBody>
          <a:bodyPr>
            <a:normAutofit/>
          </a:bodyPr>
          <a:lstStyle/>
          <a:p>
            <a:pPr algn="ctr"/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BACKGROUND OF THE PROJECT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FA902A-B128-1990-BD67-A9259ABDEF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52756"/>
            <a:ext cx="10515600" cy="4624207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GB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Oxygen concentrators are widely used in medical care to supply oxygen with purity levels above 90%. However, oxygen purity can fluctuate during operation, and many existing systems lack continuous real-time monitoring of purity. This makes it difficult to promptly detect performance changes, which may compromise reliable and safe delivery of medical-grade oxygen. Continuous monitoring of oxygen purity is therefore essential to ensure consistent and dependable operation.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404213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E9C7ED-6259-4075-85AD-3E64796322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923543"/>
          </a:xfrm>
        </p:spPr>
        <p:txBody>
          <a:bodyPr>
            <a:normAutofit/>
          </a:bodyPr>
          <a:lstStyle/>
          <a:p>
            <a:pPr algn="ctr"/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OXYGEN SENSING UNIT</a:t>
            </a:r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5A7ED434-15DC-55DB-50D4-DE970F9BCAD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97978140"/>
              </p:ext>
            </p:extLst>
          </p:nvPr>
        </p:nvGraphicFramePr>
        <p:xfrm>
          <a:off x="983411" y="1199071"/>
          <a:ext cx="10370389" cy="5032872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3583510">
                  <a:extLst>
                    <a:ext uri="{9D8B030D-6E8A-4147-A177-3AD203B41FA5}">
                      <a16:colId xmlns:a16="http://schemas.microsoft.com/office/drawing/2014/main" val="1153678512"/>
                    </a:ext>
                  </a:extLst>
                </a:gridCol>
                <a:gridCol w="2153201">
                  <a:extLst>
                    <a:ext uri="{9D8B030D-6E8A-4147-A177-3AD203B41FA5}">
                      <a16:colId xmlns:a16="http://schemas.microsoft.com/office/drawing/2014/main" val="3400204156"/>
                    </a:ext>
                  </a:extLst>
                </a:gridCol>
                <a:gridCol w="4633678">
                  <a:extLst>
                    <a:ext uri="{9D8B030D-6E8A-4147-A177-3AD203B41FA5}">
                      <a16:colId xmlns:a16="http://schemas.microsoft.com/office/drawing/2014/main" val="3184707730"/>
                    </a:ext>
                  </a:extLst>
                </a:gridCol>
              </a:tblGrid>
              <a:tr h="911390">
                <a:tc>
                  <a:txBody>
                    <a:bodyPr/>
                    <a:lstStyle/>
                    <a:p>
                      <a:pPr marL="0" marR="0" indent="0" algn="l">
                        <a:lnSpc>
                          <a:spcPct val="107000"/>
                        </a:lnSpc>
                        <a:spcAft>
                          <a:spcPts val="1075"/>
                        </a:spcAft>
                        <a:buNone/>
                      </a:pPr>
                      <a:r>
                        <a:rPr lang="en-US" sz="2200" b="1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Parameter </a:t>
                      </a:r>
                      <a:endParaRPr lang="en-US" sz="2200" b="1" kern="1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73025" marT="35560" marB="0"/>
                </a:tc>
                <a:tc>
                  <a:txBody>
                    <a:bodyPr/>
                    <a:lstStyle/>
                    <a:p>
                      <a:pPr marL="0" marR="0" indent="0" algn="l">
                        <a:lnSpc>
                          <a:spcPct val="107000"/>
                        </a:lnSpc>
                        <a:spcAft>
                          <a:spcPts val="1075"/>
                        </a:spcAft>
                        <a:buNone/>
                      </a:pPr>
                      <a:r>
                        <a:rPr lang="en-US" sz="2200" b="1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Requirements </a:t>
                      </a:r>
                      <a:endParaRPr lang="en-US" sz="2200" b="1" kern="1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73025" marT="35560" marB="0"/>
                </a:tc>
                <a:tc>
                  <a:txBody>
                    <a:bodyPr/>
                    <a:lstStyle/>
                    <a:p>
                      <a:pPr marL="0" marR="0" indent="0" algn="l">
                        <a:lnSpc>
                          <a:spcPct val="107000"/>
                        </a:lnSpc>
                        <a:spcAft>
                          <a:spcPts val="1075"/>
                        </a:spcAft>
                        <a:buNone/>
                      </a:pPr>
                      <a:r>
                        <a:rPr lang="en-US" sz="2200" b="1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Basis for Selection </a:t>
                      </a:r>
                      <a:endParaRPr lang="en-US" sz="2200" b="1" kern="1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73025" marT="35560" marB="0"/>
                </a:tc>
                <a:extLst>
                  <a:ext uri="{0D108BD9-81ED-4DB2-BD59-A6C34878D82A}">
                    <a16:rowId xmlns:a16="http://schemas.microsoft.com/office/drawing/2014/main" val="3175225286"/>
                  </a:ext>
                </a:extLst>
              </a:tr>
              <a:tr h="621068">
                <a:tc>
                  <a:txBody>
                    <a:bodyPr/>
                    <a:lstStyle/>
                    <a:p>
                      <a:pPr marL="0" marR="0" indent="0" algn="l">
                        <a:lnSpc>
                          <a:spcPct val="107000"/>
                        </a:lnSpc>
                        <a:spcAft>
                          <a:spcPts val="1075"/>
                        </a:spcAft>
                        <a:buNone/>
                      </a:pPr>
                      <a:r>
                        <a:rPr lang="en-US" sz="22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Measurement range </a:t>
                      </a:r>
                      <a:endParaRPr lang="en-US" sz="2200" kern="1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73025" marT="35560" marB="0"/>
                </a:tc>
                <a:tc>
                  <a:txBody>
                    <a:bodyPr/>
                    <a:lstStyle/>
                    <a:p>
                      <a:pPr marL="0" marR="0" indent="0" algn="l">
                        <a:lnSpc>
                          <a:spcPct val="107000"/>
                        </a:lnSpc>
                        <a:spcAft>
                          <a:spcPts val="1075"/>
                        </a:spcAft>
                        <a:buNone/>
                      </a:pPr>
                      <a:r>
                        <a:rPr lang="en-US" sz="22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21% – 100% O₂ </a:t>
                      </a:r>
                      <a:endParaRPr lang="en-US" sz="2200" kern="1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73025" marT="35560" marB="0"/>
                </a:tc>
                <a:tc>
                  <a:txBody>
                    <a:bodyPr/>
                    <a:lstStyle/>
                    <a:p>
                      <a:pPr marL="0" marR="0" indent="0" algn="l">
                        <a:lnSpc>
                          <a:spcPct val="107000"/>
                        </a:lnSpc>
                        <a:spcAft>
                          <a:spcPts val="1075"/>
                        </a:spcAft>
                        <a:buNone/>
                      </a:pPr>
                      <a:r>
                        <a:rPr lang="en-US" sz="22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Medical oxygen application </a:t>
                      </a:r>
                      <a:endParaRPr lang="en-US" sz="2200" kern="1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73025" marT="35560" marB="0"/>
                </a:tc>
                <a:extLst>
                  <a:ext uri="{0D108BD9-81ED-4DB2-BD59-A6C34878D82A}">
                    <a16:rowId xmlns:a16="http://schemas.microsoft.com/office/drawing/2014/main" val="2562205946"/>
                  </a:ext>
                </a:extLst>
              </a:tr>
              <a:tr h="555987">
                <a:tc>
                  <a:txBody>
                    <a:bodyPr/>
                    <a:lstStyle/>
                    <a:p>
                      <a:pPr marL="0" marR="0" indent="0" algn="l">
                        <a:lnSpc>
                          <a:spcPct val="107000"/>
                        </a:lnSpc>
                        <a:spcAft>
                          <a:spcPts val="1075"/>
                        </a:spcAft>
                        <a:buNone/>
                      </a:pPr>
                      <a:r>
                        <a:rPr lang="en-US" sz="22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Minimum acceptable purity </a:t>
                      </a:r>
                      <a:endParaRPr lang="en-US" sz="2200" kern="1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73025" marT="35560" marB="0"/>
                </a:tc>
                <a:tc>
                  <a:txBody>
                    <a:bodyPr/>
                    <a:lstStyle/>
                    <a:p>
                      <a:pPr marL="0" marR="0" indent="0" algn="l">
                        <a:lnSpc>
                          <a:spcPct val="107000"/>
                        </a:lnSpc>
                        <a:spcAft>
                          <a:spcPts val="1075"/>
                        </a:spcAft>
                        <a:buNone/>
                      </a:pPr>
                      <a:r>
                        <a:rPr lang="en-US" sz="22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≥ 90% </a:t>
                      </a:r>
                      <a:endParaRPr lang="en-US" sz="2200" kern="1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73025" marT="35560" marB="0"/>
                </a:tc>
                <a:tc>
                  <a:txBody>
                    <a:bodyPr/>
                    <a:lstStyle/>
                    <a:p>
                      <a:pPr marL="0" marR="0" indent="0" algn="l">
                        <a:lnSpc>
                          <a:spcPct val="107000"/>
                        </a:lnSpc>
                        <a:spcAft>
                          <a:spcPts val="1075"/>
                        </a:spcAft>
                        <a:buNone/>
                      </a:pPr>
                      <a:r>
                        <a:rPr lang="en-US" sz="22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WHO medical oxygen standard </a:t>
                      </a:r>
                      <a:endParaRPr lang="en-US" sz="2200" kern="1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73025" marT="35560" marB="0"/>
                </a:tc>
                <a:extLst>
                  <a:ext uri="{0D108BD9-81ED-4DB2-BD59-A6C34878D82A}">
                    <a16:rowId xmlns:a16="http://schemas.microsoft.com/office/drawing/2014/main" val="4072486796"/>
                  </a:ext>
                </a:extLst>
              </a:tr>
              <a:tr h="642563">
                <a:tc>
                  <a:txBody>
                    <a:bodyPr/>
                    <a:lstStyle/>
                    <a:p>
                      <a:pPr marL="0" marR="0" indent="0" algn="l">
                        <a:lnSpc>
                          <a:spcPct val="107000"/>
                        </a:lnSpc>
                        <a:spcAft>
                          <a:spcPts val="1075"/>
                        </a:spcAft>
                        <a:buNone/>
                      </a:pPr>
                      <a:r>
                        <a:rPr lang="en-US" sz="22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Accuracy </a:t>
                      </a:r>
                      <a:endParaRPr lang="en-US" sz="2200" kern="1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73025" marT="35560" marB="0"/>
                </a:tc>
                <a:tc>
                  <a:txBody>
                    <a:bodyPr/>
                    <a:lstStyle/>
                    <a:p>
                      <a:pPr marL="0" marR="0" indent="0" algn="l">
                        <a:lnSpc>
                          <a:spcPct val="107000"/>
                        </a:lnSpc>
                        <a:spcAft>
                          <a:spcPts val="1075"/>
                        </a:spcAft>
                        <a:buNone/>
                      </a:pPr>
                      <a:r>
                        <a:rPr lang="en-US" sz="22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±2% </a:t>
                      </a:r>
                      <a:endParaRPr lang="en-US" sz="2200" kern="1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73025" marT="35560" marB="0"/>
                </a:tc>
                <a:tc>
                  <a:txBody>
                    <a:bodyPr/>
                    <a:lstStyle/>
                    <a:p>
                      <a:pPr marL="0" marR="0" indent="0" algn="l">
                        <a:lnSpc>
                          <a:spcPct val="107000"/>
                        </a:lnSpc>
                        <a:spcAft>
                          <a:spcPts val="1075"/>
                        </a:spcAft>
                        <a:buNone/>
                      </a:pPr>
                      <a:r>
                        <a:rPr lang="en-US" sz="22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Literature review (2019–2024) </a:t>
                      </a:r>
                      <a:endParaRPr lang="en-US" sz="2200" kern="1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73025" marT="35560" marB="0"/>
                </a:tc>
                <a:extLst>
                  <a:ext uri="{0D108BD9-81ED-4DB2-BD59-A6C34878D82A}">
                    <a16:rowId xmlns:a16="http://schemas.microsoft.com/office/drawing/2014/main" val="3193593870"/>
                  </a:ext>
                </a:extLst>
              </a:tr>
              <a:tr h="479084">
                <a:tc>
                  <a:txBody>
                    <a:bodyPr/>
                    <a:lstStyle/>
                    <a:p>
                      <a:pPr marL="0" marR="0" indent="0" algn="l">
                        <a:lnSpc>
                          <a:spcPct val="107000"/>
                        </a:lnSpc>
                        <a:spcAft>
                          <a:spcPts val="1075"/>
                        </a:spcAft>
                        <a:buNone/>
                      </a:pPr>
                      <a:r>
                        <a:rPr lang="en-US" sz="22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Response time </a:t>
                      </a:r>
                      <a:endParaRPr lang="en-US" sz="2200" kern="1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73025" marT="35560" marB="0"/>
                </a:tc>
                <a:tc>
                  <a:txBody>
                    <a:bodyPr/>
                    <a:lstStyle/>
                    <a:p>
                      <a:pPr marL="0" marR="0" indent="0" algn="l">
                        <a:lnSpc>
                          <a:spcPct val="107000"/>
                        </a:lnSpc>
                        <a:spcAft>
                          <a:spcPts val="1075"/>
                        </a:spcAft>
                        <a:buNone/>
                      </a:pPr>
                      <a:r>
                        <a:rPr lang="en-US" sz="22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&lt; 15 seconds </a:t>
                      </a:r>
                      <a:endParaRPr lang="en-US" sz="2200" kern="1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73025" marT="35560" marB="0"/>
                </a:tc>
                <a:tc>
                  <a:txBody>
                    <a:bodyPr/>
                    <a:lstStyle/>
                    <a:p>
                      <a:pPr marL="0" marR="0" indent="0" algn="l">
                        <a:lnSpc>
                          <a:spcPct val="107000"/>
                        </a:lnSpc>
                        <a:spcAft>
                          <a:spcPts val="1075"/>
                        </a:spcAft>
                        <a:buNone/>
                      </a:pPr>
                      <a:r>
                        <a:rPr lang="en-US" sz="22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Real-time monitoring requirement </a:t>
                      </a:r>
                      <a:endParaRPr lang="en-US" sz="2200" kern="1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73025" marT="35560" marB="0"/>
                </a:tc>
                <a:extLst>
                  <a:ext uri="{0D108BD9-81ED-4DB2-BD59-A6C34878D82A}">
                    <a16:rowId xmlns:a16="http://schemas.microsoft.com/office/drawing/2014/main" val="2057093755"/>
                  </a:ext>
                </a:extLst>
              </a:tr>
              <a:tr h="911390">
                <a:tc>
                  <a:txBody>
                    <a:bodyPr/>
                    <a:lstStyle/>
                    <a:p>
                      <a:pPr marL="0" marR="0" indent="0" algn="l">
                        <a:lnSpc>
                          <a:spcPct val="107000"/>
                        </a:lnSpc>
                        <a:spcAft>
                          <a:spcPts val="1075"/>
                        </a:spcAft>
                        <a:buNone/>
                      </a:pPr>
                      <a:r>
                        <a:rPr lang="en-US" sz="22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Output type </a:t>
                      </a:r>
                      <a:endParaRPr lang="en-US" sz="2200" kern="1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73025" marT="35560" marB="0"/>
                </a:tc>
                <a:tc>
                  <a:txBody>
                    <a:bodyPr/>
                    <a:lstStyle/>
                    <a:p>
                      <a:pPr marL="0" marR="0" indent="0" algn="l">
                        <a:lnSpc>
                          <a:spcPct val="107000"/>
                        </a:lnSpc>
                        <a:spcAft>
                          <a:spcPts val="1075"/>
                        </a:spcAft>
                        <a:buNone/>
                      </a:pPr>
                      <a:r>
                        <a:rPr lang="en-US" sz="22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Analog voltage </a:t>
                      </a:r>
                      <a:endParaRPr lang="en-US" sz="2200" kern="1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73025" marT="35560" marB="0"/>
                </a:tc>
                <a:tc>
                  <a:txBody>
                    <a:bodyPr/>
                    <a:lstStyle/>
                    <a:p>
                      <a:pPr marL="0" marR="0" indent="0" algn="l">
                        <a:lnSpc>
                          <a:spcPct val="107000"/>
                        </a:lnSpc>
                        <a:spcAft>
                          <a:spcPts val="1075"/>
                        </a:spcAft>
                        <a:buNone/>
                      </a:pPr>
                      <a:r>
                        <a:rPr lang="en-US" sz="22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Compatibility with microcontroller </a:t>
                      </a:r>
                      <a:endParaRPr lang="en-US" sz="2200" kern="1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73025" marT="35560" marB="0"/>
                </a:tc>
                <a:extLst>
                  <a:ext uri="{0D108BD9-81ED-4DB2-BD59-A6C34878D82A}">
                    <a16:rowId xmlns:a16="http://schemas.microsoft.com/office/drawing/2014/main" val="1570774394"/>
                  </a:ext>
                </a:extLst>
              </a:tr>
              <a:tr h="911390">
                <a:tc>
                  <a:txBody>
                    <a:bodyPr/>
                    <a:lstStyle/>
                    <a:p>
                      <a:pPr marL="0" marR="0" indent="0" algn="l">
                        <a:lnSpc>
                          <a:spcPct val="107000"/>
                        </a:lnSpc>
                        <a:spcAft>
                          <a:spcPts val="1075"/>
                        </a:spcAft>
                        <a:buNone/>
                      </a:pPr>
                      <a:r>
                        <a:rPr lang="en-US" sz="22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Operating temperature </a:t>
                      </a:r>
                      <a:endParaRPr lang="en-US" sz="2200" kern="1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73025" marT="35560" marB="0"/>
                </a:tc>
                <a:tc>
                  <a:txBody>
                    <a:bodyPr/>
                    <a:lstStyle/>
                    <a:p>
                      <a:pPr marL="0" marR="0" indent="0" algn="l">
                        <a:lnSpc>
                          <a:spcPct val="107000"/>
                        </a:lnSpc>
                        <a:spcAft>
                          <a:spcPts val="1075"/>
                        </a:spcAft>
                        <a:buNone/>
                      </a:pPr>
                      <a:r>
                        <a:rPr lang="en-US" sz="22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0–50°C </a:t>
                      </a:r>
                      <a:endParaRPr lang="en-US" sz="2200" kern="1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73025" marT="35560" marB="0"/>
                </a:tc>
                <a:tc>
                  <a:txBody>
                    <a:bodyPr/>
                    <a:lstStyle/>
                    <a:p>
                      <a:pPr marL="0" marR="0" indent="0" algn="l">
                        <a:lnSpc>
                          <a:spcPct val="107000"/>
                        </a:lnSpc>
                        <a:spcAft>
                          <a:spcPts val="1075"/>
                        </a:spcAft>
                        <a:buNone/>
                      </a:pPr>
                      <a:r>
                        <a:rPr lang="en-US" sz="22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Hospital environment </a:t>
                      </a:r>
                      <a:endParaRPr lang="en-US" sz="2200" kern="1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73025" marT="35560" marB="0"/>
                </a:tc>
                <a:extLst>
                  <a:ext uri="{0D108BD9-81ED-4DB2-BD59-A6C34878D82A}">
                    <a16:rowId xmlns:a16="http://schemas.microsoft.com/office/drawing/2014/main" val="63959636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3653264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0C9C5D-B00B-46A2-65F6-1893B66A19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CONTROL UNIT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D8FBE822-26CF-2E09-01E3-8B7EF270CBE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83510712"/>
              </p:ext>
            </p:extLst>
          </p:nvPr>
        </p:nvGraphicFramePr>
        <p:xfrm>
          <a:off x="1268084" y="1578634"/>
          <a:ext cx="9868617" cy="4261448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2969971">
                  <a:extLst>
                    <a:ext uri="{9D8B030D-6E8A-4147-A177-3AD203B41FA5}">
                      <a16:colId xmlns:a16="http://schemas.microsoft.com/office/drawing/2014/main" val="3125432216"/>
                    </a:ext>
                  </a:extLst>
                </a:gridCol>
                <a:gridCol w="1931115">
                  <a:extLst>
                    <a:ext uri="{9D8B030D-6E8A-4147-A177-3AD203B41FA5}">
                      <a16:colId xmlns:a16="http://schemas.microsoft.com/office/drawing/2014/main" val="1697111197"/>
                    </a:ext>
                  </a:extLst>
                </a:gridCol>
                <a:gridCol w="4967531">
                  <a:extLst>
                    <a:ext uri="{9D8B030D-6E8A-4147-A177-3AD203B41FA5}">
                      <a16:colId xmlns:a16="http://schemas.microsoft.com/office/drawing/2014/main" val="2666246030"/>
                    </a:ext>
                  </a:extLst>
                </a:gridCol>
              </a:tblGrid>
              <a:tr h="601385">
                <a:tc>
                  <a:txBody>
                    <a:bodyPr/>
                    <a:lstStyle/>
                    <a:p>
                      <a:pPr marL="1270" marR="0" indent="0" algn="l">
                        <a:lnSpc>
                          <a:spcPct val="107000"/>
                        </a:lnSpc>
                        <a:spcAft>
                          <a:spcPts val="1075"/>
                        </a:spcAft>
                        <a:buNone/>
                      </a:pPr>
                      <a:r>
                        <a:rPr lang="en-US" sz="2200" b="1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Parameter </a:t>
                      </a:r>
                      <a:endParaRPr lang="en-US" sz="2200" b="1" kern="1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310" marR="73025" marT="35560" marB="0"/>
                </a:tc>
                <a:tc>
                  <a:txBody>
                    <a:bodyPr/>
                    <a:lstStyle/>
                    <a:p>
                      <a:pPr marL="1270" marR="0" indent="0" algn="l">
                        <a:lnSpc>
                          <a:spcPct val="107000"/>
                        </a:lnSpc>
                        <a:spcAft>
                          <a:spcPts val="1075"/>
                        </a:spcAft>
                        <a:buNone/>
                      </a:pPr>
                      <a:r>
                        <a:rPr lang="en-US" sz="2200" b="1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Requirements </a:t>
                      </a:r>
                      <a:endParaRPr lang="en-US" sz="2200" b="1" kern="1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310" marR="73025" marT="35560" marB="0"/>
                </a:tc>
                <a:tc>
                  <a:txBody>
                    <a:bodyPr/>
                    <a:lstStyle/>
                    <a:p>
                      <a:pPr marL="0" marR="0" indent="0" algn="l">
                        <a:lnSpc>
                          <a:spcPct val="107000"/>
                        </a:lnSpc>
                        <a:spcAft>
                          <a:spcPts val="1075"/>
                        </a:spcAft>
                        <a:buNone/>
                      </a:pPr>
                      <a:r>
                        <a:rPr lang="en-US" sz="2200" b="1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Design Justification </a:t>
                      </a:r>
                      <a:endParaRPr lang="en-US" sz="2200" b="1" kern="1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310" marR="73025" marT="35560" marB="0"/>
                </a:tc>
                <a:extLst>
                  <a:ext uri="{0D108BD9-81ED-4DB2-BD59-A6C34878D82A}">
                    <a16:rowId xmlns:a16="http://schemas.microsoft.com/office/drawing/2014/main" val="4074835533"/>
                  </a:ext>
                </a:extLst>
              </a:tr>
              <a:tr h="625477">
                <a:tc>
                  <a:txBody>
                    <a:bodyPr/>
                    <a:lstStyle/>
                    <a:p>
                      <a:pPr marL="1270" marR="0" indent="0" algn="l">
                        <a:lnSpc>
                          <a:spcPct val="107000"/>
                        </a:lnSpc>
                        <a:spcAft>
                          <a:spcPts val="1075"/>
                        </a:spcAft>
                        <a:buNone/>
                      </a:pPr>
                      <a:r>
                        <a:rPr lang="en-US" sz="22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ADC resolution </a:t>
                      </a:r>
                      <a:endParaRPr lang="en-US" sz="2200" kern="1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310" marR="73025" marT="35560" marB="0"/>
                </a:tc>
                <a:tc>
                  <a:txBody>
                    <a:bodyPr/>
                    <a:lstStyle/>
                    <a:p>
                      <a:pPr marL="1270" marR="0" indent="0" algn="l">
                        <a:lnSpc>
                          <a:spcPct val="107000"/>
                        </a:lnSpc>
                        <a:spcAft>
                          <a:spcPts val="1075"/>
                        </a:spcAft>
                        <a:buNone/>
                      </a:pPr>
                      <a:r>
                        <a:rPr lang="en-US" sz="22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≥ 10-bit </a:t>
                      </a:r>
                      <a:endParaRPr lang="en-US" sz="2200" kern="1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310" marR="73025" marT="35560" marB="0"/>
                </a:tc>
                <a:tc>
                  <a:txBody>
                    <a:bodyPr/>
                    <a:lstStyle/>
                    <a:p>
                      <a:pPr marL="0" marR="0" indent="0" algn="l">
                        <a:lnSpc>
                          <a:spcPct val="107000"/>
                        </a:lnSpc>
                        <a:spcAft>
                          <a:spcPts val="1075"/>
                        </a:spcAft>
                        <a:buNone/>
                      </a:pPr>
                      <a:r>
                        <a:rPr lang="en-US" sz="22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Accurate oxygen percentage conversion </a:t>
                      </a:r>
                      <a:endParaRPr lang="en-US" sz="2200" kern="1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310" marR="73025" marT="35560" marB="0"/>
                </a:tc>
                <a:extLst>
                  <a:ext uri="{0D108BD9-81ED-4DB2-BD59-A6C34878D82A}">
                    <a16:rowId xmlns:a16="http://schemas.microsoft.com/office/drawing/2014/main" val="2197300105"/>
                  </a:ext>
                </a:extLst>
              </a:tr>
              <a:tr h="601385">
                <a:tc>
                  <a:txBody>
                    <a:bodyPr/>
                    <a:lstStyle/>
                    <a:p>
                      <a:pPr marL="1270" marR="0" indent="0" algn="l">
                        <a:lnSpc>
                          <a:spcPct val="107000"/>
                        </a:lnSpc>
                        <a:spcAft>
                          <a:spcPts val="1075"/>
                        </a:spcAft>
                        <a:buNone/>
                      </a:pPr>
                      <a:r>
                        <a:rPr lang="en-US" sz="22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Processing capability </a:t>
                      </a:r>
                      <a:endParaRPr lang="en-US" sz="2200" kern="1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310" marR="73025" marT="35560" marB="0"/>
                </a:tc>
                <a:tc>
                  <a:txBody>
                    <a:bodyPr/>
                    <a:lstStyle/>
                    <a:p>
                      <a:pPr marL="1270" marR="0" indent="0" algn="l">
                        <a:lnSpc>
                          <a:spcPct val="107000"/>
                        </a:lnSpc>
                        <a:spcAft>
                          <a:spcPts val="1075"/>
                        </a:spcAft>
                        <a:buNone/>
                      </a:pPr>
                      <a:r>
                        <a:rPr lang="en-US" sz="22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≥ 16 MHz </a:t>
                      </a:r>
                      <a:endParaRPr lang="en-US" sz="2200" kern="1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310" marR="73025" marT="35560" marB="0"/>
                </a:tc>
                <a:tc>
                  <a:txBody>
                    <a:bodyPr/>
                    <a:lstStyle/>
                    <a:p>
                      <a:pPr marL="0" marR="0" indent="0" algn="l">
                        <a:lnSpc>
                          <a:spcPct val="107000"/>
                        </a:lnSpc>
                        <a:spcAft>
                          <a:spcPts val="1075"/>
                        </a:spcAft>
                        <a:buNone/>
                      </a:pPr>
                      <a:r>
                        <a:rPr lang="en-US" sz="22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Real-time data processing </a:t>
                      </a:r>
                      <a:endParaRPr lang="en-US" sz="2200" kern="1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310" marR="73025" marT="35560" marB="0"/>
                </a:tc>
                <a:extLst>
                  <a:ext uri="{0D108BD9-81ED-4DB2-BD59-A6C34878D82A}">
                    <a16:rowId xmlns:a16="http://schemas.microsoft.com/office/drawing/2014/main" val="570622170"/>
                  </a:ext>
                </a:extLst>
              </a:tr>
              <a:tr h="602278">
                <a:tc>
                  <a:txBody>
                    <a:bodyPr/>
                    <a:lstStyle/>
                    <a:p>
                      <a:pPr marL="1270" marR="0" indent="0" algn="l">
                        <a:lnSpc>
                          <a:spcPct val="107000"/>
                        </a:lnSpc>
                        <a:spcAft>
                          <a:spcPts val="1075"/>
                        </a:spcAft>
                        <a:buNone/>
                      </a:pPr>
                      <a:r>
                        <a:rPr lang="en-US" sz="22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Operating voltage </a:t>
                      </a:r>
                      <a:endParaRPr lang="en-US" sz="2200" kern="1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310" marR="73025" marT="35560" marB="0"/>
                </a:tc>
                <a:tc>
                  <a:txBody>
                    <a:bodyPr/>
                    <a:lstStyle/>
                    <a:p>
                      <a:pPr marL="1270" marR="0" indent="0" algn="l">
                        <a:lnSpc>
                          <a:spcPct val="107000"/>
                        </a:lnSpc>
                        <a:spcAft>
                          <a:spcPts val="1075"/>
                        </a:spcAft>
                        <a:buNone/>
                      </a:pPr>
                      <a:r>
                        <a:rPr lang="en-US" sz="22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3.3V / 5V </a:t>
                      </a:r>
                      <a:endParaRPr lang="en-US" sz="2200" kern="1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310" marR="73025" marT="35560" marB="0"/>
                </a:tc>
                <a:tc>
                  <a:txBody>
                    <a:bodyPr/>
                    <a:lstStyle/>
                    <a:p>
                      <a:pPr marL="0" marR="0" indent="0" algn="l">
                        <a:lnSpc>
                          <a:spcPct val="107000"/>
                        </a:lnSpc>
                        <a:spcAft>
                          <a:spcPts val="1075"/>
                        </a:spcAft>
                        <a:buNone/>
                      </a:pPr>
                      <a:r>
                        <a:rPr lang="en-US" sz="22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Sensor compatibility </a:t>
                      </a:r>
                      <a:endParaRPr lang="en-US" sz="2200" kern="1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310" marR="73025" marT="35560" marB="0"/>
                </a:tc>
                <a:extLst>
                  <a:ext uri="{0D108BD9-81ED-4DB2-BD59-A6C34878D82A}">
                    <a16:rowId xmlns:a16="http://schemas.microsoft.com/office/drawing/2014/main" val="218654261"/>
                  </a:ext>
                </a:extLst>
              </a:tr>
              <a:tr h="604062">
                <a:tc>
                  <a:txBody>
                    <a:bodyPr/>
                    <a:lstStyle/>
                    <a:p>
                      <a:pPr marL="1270" marR="0" indent="0" algn="l">
                        <a:lnSpc>
                          <a:spcPct val="107000"/>
                        </a:lnSpc>
                        <a:spcAft>
                          <a:spcPts val="1075"/>
                        </a:spcAft>
                        <a:buNone/>
                      </a:pPr>
                      <a:r>
                        <a:rPr lang="en-US" sz="22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Memory </a:t>
                      </a:r>
                      <a:endParaRPr lang="en-US" sz="2200" kern="1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310" marR="73025" marT="35560" marB="0"/>
                </a:tc>
                <a:tc>
                  <a:txBody>
                    <a:bodyPr/>
                    <a:lstStyle/>
                    <a:p>
                      <a:pPr marL="1270" marR="0" indent="0" algn="l">
                        <a:lnSpc>
                          <a:spcPct val="107000"/>
                        </a:lnSpc>
                        <a:spcAft>
                          <a:spcPts val="1075"/>
                        </a:spcAft>
                        <a:buNone/>
                      </a:pPr>
                      <a:r>
                        <a:rPr lang="en-US" sz="22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≥ 32 KB </a:t>
                      </a:r>
                      <a:endParaRPr lang="en-US" sz="2200" kern="1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310" marR="73025" marT="35560" marB="0"/>
                </a:tc>
                <a:tc>
                  <a:txBody>
                    <a:bodyPr/>
                    <a:lstStyle/>
                    <a:p>
                      <a:pPr marL="0" marR="0" indent="0" algn="l">
                        <a:lnSpc>
                          <a:spcPct val="107000"/>
                        </a:lnSpc>
                        <a:spcAft>
                          <a:spcPts val="1075"/>
                        </a:spcAft>
                        <a:buNone/>
                      </a:pPr>
                      <a:r>
                        <a:rPr lang="en-US" sz="22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Program storage </a:t>
                      </a:r>
                      <a:endParaRPr lang="en-US" sz="2200" kern="1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310" marR="73025" marT="35560" marB="0"/>
                </a:tc>
                <a:extLst>
                  <a:ext uri="{0D108BD9-81ED-4DB2-BD59-A6C34878D82A}">
                    <a16:rowId xmlns:a16="http://schemas.microsoft.com/office/drawing/2014/main" val="879918440"/>
                  </a:ext>
                </a:extLst>
              </a:tr>
              <a:tr h="622799">
                <a:tc>
                  <a:txBody>
                    <a:bodyPr/>
                    <a:lstStyle/>
                    <a:p>
                      <a:pPr marL="1270" marR="0" indent="0" algn="l">
                        <a:lnSpc>
                          <a:spcPct val="107000"/>
                        </a:lnSpc>
                        <a:spcAft>
                          <a:spcPts val="1075"/>
                        </a:spcAft>
                        <a:buNone/>
                      </a:pPr>
                      <a:r>
                        <a:rPr lang="en-US" sz="22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Communication support </a:t>
                      </a:r>
                      <a:endParaRPr lang="en-US" sz="2200" kern="1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310" marR="73025" marT="35560" marB="0"/>
                </a:tc>
                <a:tc>
                  <a:txBody>
                    <a:bodyPr/>
                    <a:lstStyle/>
                    <a:p>
                      <a:pPr marL="1270" marR="0" indent="0" algn="l">
                        <a:lnSpc>
                          <a:spcPct val="107000"/>
                        </a:lnSpc>
                        <a:spcAft>
                          <a:spcPts val="1075"/>
                        </a:spcAft>
                        <a:buNone/>
                      </a:pPr>
                      <a:r>
                        <a:rPr lang="en-US" sz="22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Wi-Fi capable </a:t>
                      </a:r>
                      <a:endParaRPr lang="en-US" sz="2200" kern="1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310" marR="73025" marT="35560" marB="0"/>
                </a:tc>
                <a:tc>
                  <a:txBody>
                    <a:bodyPr/>
                    <a:lstStyle/>
                    <a:p>
                      <a:pPr marL="0" marR="0" indent="0" algn="l">
                        <a:lnSpc>
                          <a:spcPct val="107000"/>
                        </a:lnSpc>
                        <a:spcAft>
                          <a:spcPts val="1075"/>
                        </a:spcAft>
                        <a:buNone/>
                      </a:pPr>
                      <a:r>
                        <a:rPr lang="en-US" sz="22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Remote monitoring </a:t>
                      </a:r>
                      <a:endParaRPr lang="en-US" sz="2200" kern="1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310" marR="73025" marT="35560" marB="0"/>
                </a:tc>
                <a:extLst>
                  <a:ext uri="{0D108BD9-81ED-4DB2-BD59-A6C34878D82A}">
                    <a16:rowId xmlns:a16="http://schemas.microsoft.com/office/drawing/2014/main" val="214490914"/>
                  </a:ext>
                </a:extLst>
              </a:tr>
              <a:tr h="604062">
                <a:tc>
                  <a:txBody>
                    <a:bodyPr/>
                    <a:lstStyle/>
                    <a:p>
                      <a:pPr marL="1270" marR="0" indent="0" algn="l">
                        <a:lnSpc>
                          <a:spcPct val="107000"/>
                        </a:lnSpc>
                        <a:spcAft>
                          <a:spcPts val="1075"/>
                        </a:spcAft>
                        <a:buNone/>
                      </a:pPr>
                      <a:r>
                        <a:rPr lang="en-US" sz="22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Power consumption </a:t>
                      </a:r>
                      <a:endParaRPr lang="en-US" sz="2200" kern="1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310" marR="73025" marT="35560" marB="0"/>
                </a:tc>
                <a:tc>
                  <a:txBody>
                    <a:bodyPr/>
                    <a:lstStyle/>
                    <a:p>
                      <a:pPr marL="1270" marR="0" indent="0" algn="l">
                        <a:lnSpc>
                          <a:spcPct val="107000"/>
                        </a:lnSpc>
                        <a:spcAft>
                          <a:spcPts val="1075"/>
                        </a:spcAft>
                        <a:buNone/>
                      </a:pPr>
                      <a:r>
                        <a:rPr lang="en-US" sz="22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Low </a:t>
                      </a:r>
                      <a:endParaRPr lang="en-US" sz="2200" kern="1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310" marR="73025" marT="35560" marB="0"/>
                </a:tc>
                <a:tc>
                  <a:txBody>
                    <a:bodyPr/>
                    <a:lstStyle/>
                    <a:p>
                      <a:pPr marL="0" marR="0" indent="0" algn="l">
                        <a:lnSpc>
                          <a:spcPct val="107000"/>
                        </a:lnSpc>
                        <a:spcAft>
                          <a:spcPts val="1075"/>
                        </a:spcAft>
                        <a:buNone/>
                      </a:pPr>
                      <a:r>
                        <a:rPr lang="en-US" sz="22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Continuous operation </a:t>
                      </a:r>
                      <a:endParaRPr lang="en-US" sz="2200" kern="1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310" marR="73025" marT="35560" marB="0"/>
                </a:tc>
                <a:extLst>
                  <a:ext uri="{0D108BD9-81ED-4DB2-BD59-A6C34878D82A}">
                    <a16:rowId xmlns:a16="http://schemas.microsoft.com/office/drawing/2014/main" val="326242684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0104465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F8A1B2-4D1E-D903-C789-CAB2F1E694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94332"/>
          </a:xfrm>
        </p:spPr>
        <p:txBody>
          <a:bodyPr>
            <a:normAutofit/>
          </a:bodyPr>
          <a:lstStyle/>
          <a:p>
            <a:pPr algn="ctr"/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COMMUNICATION UNIT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A05F9599-F2F1-42ED-2F50-2A33BCC7797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10487885"/>
              </p:ext>
            </p:extLst>
          </p:nvPr>
        </p:nvGraphicFramePr>
        <p:xfrm>
          <a:off x="1086928" y="1509623"/>
          <a:ext cx="10266871" cy="4313208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3725934">
                  <a:extLst>
                    <a:ext uri="{9D8B030D-6E8A-4147-A177-3AD203B41FA5}">
                      <a16:colId xmlns:a16="http://schemas.microsoft.com/office/drawing/2014/main" val="2554942420"/>
                    </a:ext>
                  </a:extLst>
                </a:gridCol>
                <a:gridCol w="2570554">
                  <a:extLst>
                    <a:ext uri="{9D8B030D-6E8A-4147-A177-3AD203B41FA5}">
                      <a16:colId xmlns:a16="http://schemas.microsoft.com/office/drawing/2014/main" val="1076297424"/>
                    </a:ext>
                  </a:extLst>
                </a:gridCol>
                <a:gridCol w="3970383">
                  <a:extLst>
                    <a:ext uri="{9D8B030D-6E8A-4147-A177-3AD203B41FA5}">
                      <a16:colId xmlns:a16="http://schemas.microsoft.com/office/drawing/2014/main" val="2045646298"/>
                    </a:ext>
                  </a:extLst>
                </a:gridCol>
              </a:tblGrid>
              <a:tr h="856104">
                <a:tc>
                  <a:txBody>
                    <a:bodyPr/>
                    <a:lstStyle/>
                    <a:p>
                      <a:pPr marL="0" marR="0" indent="0" algn="l">
                        <a:lnSpc>
                          <a:spcPct val="107000"/>
                        </a:lnSpc>
                        <a:spcAft>
                          <a:spcPts val="1075"/>
                        </a:spcAft>
                        <a:buNone/>
                      </a:pPr>
                      <a:r>
                        <a:rPr lang="en-US" sz="2200" b="1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Parameter </a:t>
                      </a:r>
                      <a:endParaRPr lang="en-US" sz="2200" b="1" kern="1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73025" marT="37465" marB="0"/>
                </a:tc>
                <a:tc>
                  <a:txBody>
                    <a:bodyPr/>
                    <a:lstStyle/>
                    <a:p>
                      <a:pPr marL="0" marR="0" indent="0" algn="l">
                        <a:lnSpc>
                          <a:spcPct val="107000"/>
                        </a:lnSpc>
                        <a:spcAft>
                          <a:spcPts val="1075"/>
                        </a:spcAft>
                        <a:buNone/>
                      </a:pPr>
                      <a:r>
                        <a:rPr lang="en-US" sz="2200" b="1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Requirements </a:t>
                      </a:r>
                      <a:endParaRPr lang="en-US" sz="2200" b="1" kern="1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73025" marT="37465" marB="0"/>
                </a:tc>
                <a:tc>
                  <a:txBody>
                    <a:bodyPr/>
                    <a:lstStyle/>
                    <a:p>
                      <a:pPr marL="0" marR="0" indent="0" algn="l">
                        <a:lnSpc>
                          <a:spcPct val="107000"/>
                        </a:lnSpc>
                        <a:spcAft>
                          <a:spcPts val="1075"/>
                        </a:spcAft>
                        <a:buNone/>
                      </a:pPr>
                      <a:r>
                        <a:rPr lang="en-US" sz="2200" b="1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Purpose </a:t>
                      </a:r>
                      <a:endParaRPr lang="en-US" sz="2200" b="1" kern="1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73025" marT="37465" marB="0"/>
                </a:tc>
                <a:extLst>
                  <a:ext uri="{0D108BD9-81ED-4DB2-BD59-A6C34878D82A}">
                    <a16:rowId xmlns:a16="http://schemas.microsoft.com/office/drawing/2014/main" val="4277145125"/>
                  </a:ext>
                </a:extLst>
              </a:tr>
              <a:tr h="888792">
                <a:tc>
                  <a:txBody>
                    <a:bodyPr/>
                    <a:lstStyle/>
                    <a:p>
                      <a:pPr marL="0" marR="0" indent="0" algn="l">
                        <a:lnSpc>
                          <a:spcPct val="107000"/>
                        </a:lnSpc>
                        <a:spcAft>
                          <a:spcPts val="1075"/>
                        </a:spcAft>
                        <a:buNone/>
                      </a:pPr>
                      <a:r>
                        <a:rPr lang="en-US" sz="22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Network type </a:t>
                      </a:r>
                      <a:endParaRPr lang="en-US" sz="2200" kern="1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73025" marT="37465" marB="0"/>
                </a:tc>
                <a:tc>
                  <a:txBody>
                    <a:bodyPr/>
                    <a:lstStyle/>
                    <a:p>
                      <a:pPr marL="0" marR="0" indent="0" algn="l">
                        <a:lnSpc>
                          <a:spcPct val="107000"/>
                        </a:lnSpc>
                        <a:spcAft>
                          <a:spcPts val="1075"/>
                        </a:spcAft>
                        <a:buNone/>
                      </a:pPr>
                      <a:r>
                        <a:rPr lang="en-US" sz="22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Wi-Fi (2.4 GHz) </a:t>
                      </a:r>
                      <a:endParaRPr lang="en-US" sz="2200" kern="1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73025" marT="37465" marB="0"/>
                </a:tc>
                <a:tc>
                  <a:txBody>
                    <a:bodyPr/>
                    <a:lstStyle/>
                    <a:p>
                      <a:pPr marL="0" marR="0" indent="0" algn="l">
                        <a:lnSpc>
                          <a:spcPct val="107000"/>
                        </a:lnSpc>
                        <a:spcAft>
                          <a:spcPts val="1075"/>
                        </a:spcAft>
                        <a:buNone/>
                      </a:pPr>
                      <a:r>
                        <a:rPr lang="en-US" sz="22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Hospital compatibility </a:t>
                      </a:r>
                      <a:endParaRPr lang="en-US" sz="2200" kern="1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73025" marT="37465" marB="0"/>
                </a:tc>
                <a:extLst>
                  <a:ext uri="{0D108BD9-81ED-4DB2-BD59-A6C34878D82A}">
                    <a16:rowId xmlns:a16="http://schemas.microsoft.com/office/drawing/2014/main" val="962311402"/>
                  </a:ext>
                </a:extLst>
              </a:tr>
              <a:tr h="856104">
                <a:tc>
                  <a:txBody>
                    <a:bodyPr/>
                    <a:lstStyle/>
                    <a:p>
                      <a:pPr marL="0" marR="0" indent="0" algn="l">
                        <a:lnSpc>
                          <a:spcPct val="107000"/>
                        </a:lnSpc>
                        <a:spcAft>
                          <a:spcPts val="1075"/>
                        </a:spcAft>
                        <a:buNone/>
                      </a:pPr>
                      <a:r>
                        <a:rPr lang="en-US" sz="22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Data update interval </a:t>
                      </a:r>
                      <a:endParaRPr lang="en-US" sz="2200" kern="1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73025" marT="37465" marB="0"/>
                </a:tc>
                <a:tc>
                  <a:txBody>
                    <a:bodyPr/>
                    <a:lstStyle/>
                    <a:p>
                      <a:pPr marL="0" marR="0" indent="0" algn="l">
                        <a:lnSpc>
                          <a:spcPct val="107000"/>
                        </a:lnSpc>
                        <a:spcAft>
                          <a:spcPts val="1075"/>
                        </a:spcAft>
                        <a:buNone/>
                      </a:pPr>
                      <a:r>
                        <a:rPr lang="en-US" sz="22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1–5 seconds </a:t>
                      </a:r>
                      <a:endParaRPr lang="en-US" sz="2200" kern="1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73025" marT="37465" marB="0"/>
                </a:tc>
                <a:tc>
                  <a:txBody>
                    <a:bodyPr/>
                    <a:lstStyle/>
                    <a:p>
                      <a:pPr marL="0" marR="0" indent="0" algn="l">
                        <a:lnSpc>
                          <a:spcPct val="107000"/>
                        </a:lnSpc>
                        <a:spcAft>
                          <a:spcPts val="1075"/>
                        </a:spcAft>
                        <a:buNone/>
                      </a:pPr>
                      <a:r>
                        <a:rPr lang="en-US" sz="22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Near real-time monitoring </a:t>
                      </a:r>
                      <a:endParaRPr lang="en-US" sz="2200" kern="1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73025" marT="37465" marB="0"/>
                </a:tc>
                <a:extLst>
                  <a:ext uri="{0D108BD9-81ED-4DB2-BD59-A6C34878D82A}">
                    <a16:rowId xmlns:a16="http://schemas.microsoft.com/office/drawing/2014/main" val="2793251340"/>
                  </a:ext>
                </a:extLst>
              </a:tr>
              <a:tr h="856104">
                <a:tc>
                  <a:txBody>
                    <a:bodyPr/>
                    <a:lstStyle/>
                    <a:p>
                      <a:pPr marL="0" marR="0" indent="0" algn="l">
                        <a:lnSpc>
                          <a:spcPct val="107000"/>
                        </a:lnSpc>
                        <a:spcAft>
                          <a:spcPts val="1075"/>
                        </a:spcAft>
                        <a:buNone/>
                      </a:pPr>
                      <a:r>
                        <a:rPr lang="en-US" sz="22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Communication protocol </a:t>
                      </a:r>
                      <a:endParaRPr lang="en-US" sz="2200" kern="1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73025" marT="37465" marB="0"/>
                </a:tc>
                <a:tc>
                  <a:txBody>
                    <a:bodyPr/>
                    <a:lstStyle/>
                    <a:p>
                      <a:pPr marL="0" marR="0" indent="0" algn="l">
                        <a:lnSpc>
                          <a:spcPct val="107000"/>
                        </a:lnSpc>
                        <a:spcAft>
                          <a:spcPts val="1075"/>
                        </a:spcAft>
                        <a:buNone/>
                      </a:pPr>
                      <a:r>
                        <a:rPr lang="en-US" sz="22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HTTP / MQTT </a:t>
                      </a:r>
                      <a:endParaRPr lang="en-US" sz="2200" kern="1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73025" marT="37465" marB="0"/>
                </a:tc>
                <a:tc>
                  <a:txBody>
                    <a:bodyPr/>
                    <a:lstStyle/>
                    <a:p>
                      <a:pPr marL="0" marR="0" indent="0" algn="l">
                        <a:lnSpc>
                          <a:spcPct val="107000"/>
                        </a:lnSpc>
                        <a:spcAft>
                          <a:spcPts val="1075"/>
                        </a:spcAft>
                        <a:buNone/>
                      </a:pPr>
                      <a:r>
                        <a:rPr lang="en-US" sz="22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Web dashboard integration </a:t>
                      </a:r>
                      <a:endParaRPr lang="en-US" sz="2200" kern="1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73025" marT="37465" marB="0"/>
                </a:tc>
                <a:extLst>
                  <a:ext uri="{0D108BD9-81ED-4DB2-BD59-A6C34878D82A}">
                    <a16:rowId xmlns:a16="http://schemas.microsoft.com/office/drawing/2014/main" val="340911931"/>
                  </a:ext>
                </a:extLst>
              </a:tr>
              <a:tr h="856104">
                <a:tc>
                  <a:txBody>
                    <a:bodyPr/>
                    <a:lstStyle/>
                    <a:p>
                      <a:pPr marL="0" marR="0" indent="0" algn="l">
                        <a:lnSpc>
                          <a:spcPct val="107000"/>
                        </a:lnSpc>
                        <a:spcAft>
                          <a:spcPts val="1075"/>
                        </a:spcAft>
                        <a:buNone/>
                      </a:pPr>
                      <a:r>
                        <a:rPr lang="en-US" sz="22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Indoor coverage </a:t>
                      </a:r>
                      <a:endParaRPr lang="en-US" sz="2200" kern="1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73025" marT="37465" marB="0"/>
                </a:tc>
                <a:tc>
                  <a:txBody>
                    <a:bodyPr/>
                    <a:lstStyle/>
                    <a:p>
                      <a:pPr marL="0" marR="0" indent="0" algn="l">
                        <a:lnSpc>
                          <a:spcPct val="107000"/>
                        </a:lnSpc>
                        <a:spcAft>
                          <a:spcPts val="1075"/>
                        </a:spcAft>
                        <a:buNone/>
                      </a:pPr>
                      <a:r>
                        <a:rPr lang="en-US" sz="22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≥ 20 meters </a:t>
                      </a:r>
                      <a:endParaRPr lang="en-US" sz="2200" kern="1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73025" marT="37465" marB="0"/>
                </a:tc>
                <a:tc>
                  <a:txBody>
                    <a:bodyPr/>
                    <a:lstStyle/>
                    <a:p>
                      <a:pPr marL="0" marR="0" indent="0" algn="l">
                        <a:lnSpc>
                          <a:spcPct val="107000"/>
                        </a:lnSpc>
                        <a:spcAft>
                          <a:spcPts val="1075"/>
                        </a:spcAft>
                        <a:buNone/>
                      </a:pPr>
                      <a:r>
                        <a:rPr lang="en-US" sz="22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Ward coverage </a:t>
                      </a:r>
                      <a:endParaRPr lang="en-US" sz="2200" kern="1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73025" marT="37465" marB="0"/>
                </a:tc>
                <a:extLst>
                  <a:ext uri="{0D108BD9-81ED-4DB2-BD59-A6C34878D82A}">
                    <a16:rowId xmlns:a16="http://schemas.microsoft.com/office/drawing/2014/main" val="231512855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9170751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F71D30-9A66-8678-3E1A-87C7DE77C3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015101"/>
          </a:xfrm>
        </p:spPr>
        <p:txBody>
          <a:bodyPr>
            <a:normAutofit/>
          </a:bodyPr>
          <a:lstStyle/>
          <a:p>
            <a:pPr algn="ctr"/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ALARM SYSTEM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595B820D-FC46-FA26-FC82-AE8150BB32A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82023323"/>
              </p:ext>
            </p:extLst>
          </p:nvPr>
        </p:nvGraphicFramePr>
        <p:xfrm>
          <a:off x="838200" y="1483743"/>
          <a:ext cx="10515600" cy="4641010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3346275">
                  <a:extLst>
                    <a:ext uri="{9D8B030D-6E8A-4147-A177-3AD203B41FA5}">
                      <a16:colId xmlns:a16="http://schemas.microsoft.com/office/drawing/2014/main" val="87876707"/>
                    </a:ext>
                  </a:extLst>
                </a:gridCol>
                <a:gridCol w="3117290">
                  <a:extLst>
                    <a:ext uri="{9D8B030D-6E8A-4147-A177-3AD203B41FA5}">
                      <a16:colId xmlns:a16="http://schemas.microsoft.com/office/drawing/2014/main" val="3696834286"/>
                    </a:ext>
                  </a:extLst>
                </a:gridCol>
                <a:gridCol w="4052035">
                  <a:extLst>
                    <a:ext uri="{9D8B030D-6E8A-4147-A177-3AD203B41FA5}">
                      <a16:colId xmlns:a16="http://schemas.microsoft.com/office/drawing/2014/main" val="226413158"/>
                    </a:ext>
                  </a:extLst>
                </a:gridCol>
              </a:tblGrid>
              <a:tr h="919887">
                <a:tc>
                  <a:txBody>
                    <a:bodyPr/>
                    <a:lstStyle/>
                    <a:p>
                      <a:pPr marL="0" marR="0" indent="0" algn="l">
                        <a:lnSpc>
                          <a:spcPct val="107000"/>
                        </a:lnSpc>
                        <a:spcAft>
                          <a:spcPts val="1075"/>
                        </a:spcAft>
                        <a:buNone/>
                      </a:pPr>
                      <a:r>
                        <a:rPr lang="en-US" sz="2200" b="1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Parameter </a:t>
                      </a:r>
                      <a:endParaRPr lang="en-US" sz="2200" b="1" kern="1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73025" marT="37465" marB="0"/>
                </a:tc>
                <a:tc>
                  <a:txBody>
                    <a:bodyPr/>
                    <a:lstStyle/>
                    <a:p>
                      <a:pPr marL="0" marR="0" indent="0" algn="l">
                        <a:lnSpc>
                          <a:spcPct val="107000"/>
                        </a:lnSpc>
                        <a:spcAft>
                          <a:spcPts val="1075"/>
                        </a:spcAft>
                        <a:buNone/>
                      </a:pPr>
                      <a:r>
                        <a:rPr lang="en-US" sz="2200" b="1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Requirements </a:t>
                      </a:r>
                      <a:endParaRPr lang="en-US" sz="2200" b="1" kern="1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73025" marT="37465" marB="0"/>
                </a:tc>
                <a:tc>
                  <a:txBody>
                    <a:bodyPr/>
                    <a:lstStyle/>
                    <a:p>
                      <a:pPr marL="0" marR="0" indent="0" algn="l">
                        <a:lnSpc>
                          <a:spcPct val="107000"/>
                        </a:lnSpc>
                        <a:spcAft>
                          <a:spcPts val="1075"/>
                        </a:spcAft>
                        <a:buNone/>
                      </a:pPr>
                      <a:r>
                        <a:rPr lang="en-US" sz="2200" b="1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Purpose </a:t>
                      </a:r>
                      <a:endParaRPr lang="en-US" sz="2200" b="1" kern="1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73025" marT="37465" marB="0"/>
                </a:tc>
                <a:extLst>
                  <a:ext uri="{0D108BD9-81ED-4DB2-BD59-A6C34878D82A}">
                    <a16:rowId xmlns:a16="http://schemas.microsoft.com/office/drawing/2014/main" val="1105353128"/>
                  </a:ext>
                </a:extLst>
              </a:tr>
              <a:tr h="957565">
                <a:tc>
                  <a:txBody>
                    <a:bodyPr/>
                    <a:lstStyle/>
                    <a:p>
                      <a:pPr marL="0" marR="0" indent="0" algn="l">
                        <a:lnSpc>
                          <a:spcPct val="107000"/>
                        </a:lnSpc>
                        <a:spcAft>
                          <a:spcPts val="1075"/>
                        </a:spcAft>
                        <a:buNone/>
                      </a:pPr>
                      <a:r>
                        <a:rPr lang="en-US" sz="22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Warning threshold </a:t>
                      </a:r>
                      <a:endParaRPr lang="en-US" sz="2200" kern="1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73025" marT="37465" marB="0"/>
                </a:tc>
                <a:tc>
                  <a:txBody>
                    <a:bodyPr/>
                    <a:lstStyle/>
                    <a:p>
                      <a:pPr marL="0" marR="0" indent="0" algn="l">
                        <a:lnSpc>
                          <a:spcPct val="107000"/>
                        </a:lnSpc>
                        <a:spcAft>
                          <a:spcPts val="1075"/>
                        </a:spcAft>
                        <a:buNone/>
                      </a:pPr>
                      <a:r>
                        <a:rPr lang="en-US" sz="22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O₂ &lt; 90% </a:t>
                      </a:r>
                      <a:endParaRPr lang="en-US" sz="2200" kern="1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73025" marT="37465" marB="0"/>
                </a:tc>
                <a:tc>
                  <a:txBody>
                    <a:bodyPr/>
                    <a:lstStyle/>
                    <a:p>
                      <a:pPr marL="0" marR="0" indent="0" algn="l">
                        <a:lnSpc>
                          <a:spcPct val="107000"/>
                        </a:lnSpc>
                        <a:spcAft>
                          <a:spcPts val="1075"/>
                        </a:spcAft>
                        <a:buNone/>
                      </a:pPr>
                      <a:r>
                        <a:rPr lang="en-US" sz="22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Safety alert </a:t>
                      </a:r>
                      <a:endParaRPr lang="en-US" sz="2200" kern="1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73025" marT="37465" marB="0"/>
                </a:tc>
                <a:extLst>
                  <a:ext uri="{0D108BD9-81ED-4DB2-BD59-A6C34878D82A}">
                    <a16:rowId xmlns:a16="http://schemas.microsoft.com/office/drawing/2014/main" val="922459593"/>
                  </a:ext>
                </a:extLst>
              </a:tr>
              <a:tr h="919887">
                <a:tc>
                  <a:txBody>
                    <a:bodyPr/>
                    <a:lstStyle/>
                    <a:p>
                      <a:pPr marL="0" marR="0" indent="0" algn="l">
                        <a:lnSpc>
                          <a:spcPct val="107000"/>
                        </a:lnSpc>
                        <a:spcAft>
                          <a:spcPts val="1075"/>
                        </a:spcAft>
                        <a:buNone/>
                      </a:pPr>
                      <a:r>
                        <a:rPr lang="en-US" sz="22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Critical threshold </a:t>
                      </a:r>
                      <a:endParaRPr lang="en-US" sz="2200" kern="1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73025" marT="37465" marB="0"/>
                </a:tc>
                <a:tc>
                  <a:txBody>
                    <a:bodyPr/>
                    <a:lstStyle/>
                    <a:p>
                      <a:pPr marL="0" marR="0" indent="0" algn="l">
                        <a:lnSpc>
                          <a:spcPct val="107000"/>
                        </a:lnSpc>
                        <a:spcAft>
                          <a:spcPts val="1075"/>
                        </a:spcAft>
                        <a:buNone/>
                      </a:pPr>
                      <a:r>
                        <a:rPr lang="en-US" sz="22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O₂ ≤ 85% </a:t>
                      </a:r>
                      <a:endParaRPr lang="en-US" sz="2200" kern="1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73025" marT="37465" marB="0"/>
                </a:tc>
                <a:tc>
                  <a:txBody>
                    <a:bodyPr/>
                    <a:lstStyle/>
                    <a:p>
                      <a:pPr marL="0" marR="0" indent="0" algn="l">
                        <a:lnSpc>
                          <a:spcPct val="107000"/>
                        </a:lnSpc>
                        <a:spcAft>
                          <a:spcPts val="1075"/>
                        </a:spcAft>
                        <a:buNone/>
                      </a:pPr>
                      <a:r>
                        <a:rPr lang="en-US" sz="22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Emergency condition </a:t>
                      </a:r>
                      <a:endParaRPr lang="en-US" sz="2200" kern="1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73025" marT="37465" marB="0"/>
                </a:tc>
                <a:extLst>
                  <a:ext uri="{0D108BD9-81ED-4DB2-BD59-A6C34878D82A}">
                    <a16:rowId xmlns:a16="http://schemas.microsoft.com/office/drawing/2014/main" val="2570361268"/>
                  </a:ext>
                </a:extLst>
              </a:tr>
              <a:tr h="921186">
                <a:tc>
                  <a:txBody>
                    <a:bodyPr/>
                    <a:lstStyle/>
                    <a:p>
                      <a:pPr marL="0" marR="0" indent="0" algn="l">
                        <a:lnSpc>
                          <a:spcPct val="107000"/>
                        </a:lnSpc>
                        <a:spcAft>
                          <a:spcPts val="1075"/>
                        </a:spcAft>
                        <a:buNone/>
                      </a:pPr>
                      <a:r>
                        <a:rPr lang="en-US" sz="22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Alarm type </a:t>
                      </a:r>
                      <a:endParaRPr lang="en-US" sz="2200" kern="1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73025" marT="37465" marB="0"/>
                </a:tc>
                <a:tc>
                  <a:txBody>
                    <a:bodyPr/>
                    <a:lstStyle/>
                    <a:p>
                      <a:pPr marL="0" marR="0" indent="0" algn="l">
                        <a:lnSpc>
                          <a:spcPct val="107000"/>
                        </a:lnSpc>
                        <a:spcAft>
                          <a:spcPts val="1075"/>
                        </a:spcAft>
                        <a:buNone/>
                      </a:pPr>
                      <a:r>
                        <a:rPr lang="en-US" sz="22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Audible + Visual </a:t>
                      </a:r>
                      <a:endParaRPr lang="en-US" sz="2200" kern="1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73025" marT="37465" marB="0"/>
                </a:tc>
                <a:tc>
                  <a:txBody>
                    <a:bodyPr/>
                    <a:lstStyle/>
                    <a:p>
                      <a:pPr marL="0" marR="0" indent="0" algn="l">
                        <a:lnSpc>
                          <a:spcPct val="107000"/>
                        </a:lnSpc>
                        <a:spcAft>
                          <a:spcPts val="1075"/>
                        </a:spcAft>
                        <a:buNone/>
                      </a:pPr>
                      <a:r>
                        <a:rPr lang="en-US" sz="22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Immediate notification </a:t>
                      </a:r>
                      <a:endParaRPr lang="en-US" sz="2200" kern="1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73025" marT="37465" marB="0"/>
                </a:tc>
                <a:extLst>
                  <a:ext uri="{0D108BD9-81ED-4DB2-BD59-A6C34878D82A}">
                    <a16:rowId xmlns:a16="http://schemas.microsoft.com/office/drawing/2014/main" val="338390240"/>
                  </a:ext>
                </a:extLst>
              </a:tr>
              <a:tr h="922485">
                <a:tc>
                  <a:txBody>
                    <a:bodyPr/>
                    <a:lstStyle/>
                    <a:p>
                      <a:pPr marL="0" marR="0" indent="0" algn="l">
                        <a:lnSpc>
                          <a:spcPct val="107000"/>
                        </a:lnSpc>
                        <a:spcAft>
                          <a:spcPts val="1075"/>
                        </a:spcAft>
                        <a:buNone/>
                      </a:pPr>
                      <a:r>
                        <a:rPr lang="en-US" sz="22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Response time </a:t>
                      </a:r>
                      <a:endParaRPr lang="en-US" sz="2200" kern="1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73025" marT="37465" marB="0"/>
                </a:tc>
                <a:tc>
                  <a:txBody>
                    <a:bodyPr/>
                    <a:lstStyle/>
                    <a:p>
                      <a:pPr marL="0" marR="0" indent="0" algn="l">
                        <a:lnSpc>
                          <a:spcPct val="107000"/>
                        </a:lnSpc>
                        <a:spcAft>
                          <a:spcPts val="1075"/>
                        </a:spcAft>
                        <a:buNone/>
                      </a:pPr>
                      <a:r>
                        <a:rPr lang="en-US" sz="22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&lt; 2 seconds </a:t>
                      </a:r>
                      <a:endParaRPr lang="en-US" sz="2200" kern="1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73025" marT="37465" marB="0"/>
                </a:tc>
                <a:tc>
                  <a:txBody>
                    <a:bodyPr/>
                    <a:lstStyle/>
                    <a:p>
                      <a:pPr marL="0" marR="0" indent="0" algn="l">
                        <a:lnSpc>
                          <a:spcPct val="107000"/>
                        </a:lnSpc>
                        <a:spcAft>
                          <a:spcPts val="1075"/>
                        </a:spcAft>
                        <a:buNone/>
                      </a:pPr>
                      <a:r>
                        <a:rPr lang="en-US" sz="22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Rapid detection </a:t>
                      </a:r>
                      <a:endParaRPr lang="en-US" sz="2200" kern="1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73025" marT="37465" marB="0"/>
                </a:tc>
                <a:extLst>
                  <a:ext uri="{0D108BD9-81ED-4DB2-BD59-A6C34878D82A}">
                    <a16:rowId xmlns:a16="http://schemas.microsoft.com/office/drawing/2014/main" val="261862592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5669502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D0BC7B-1C78-A3D2-1883-236AFC75E3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33947"/>
          </a:xfrm>
        </p:spPr>
        <p:txBody>
          <a:bodyPr>
            <a:normAutofit/>
          </a:bodyPr>
          <a:lstStyle/>
          <a:p>
            <a:pPr algn="ctr"/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DISCONNECTION VALVE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CA7B4BEE-1817-C977-20FE-DFA24B9CA92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39263178"/>
              </p:ext>
            </p:extLst>
          </p:nvPr>
        </p:nvGraphicFramePr>
        <p:xfrm>
          <a:off x="1026544" y="1552755"/>
          <a:ext cx="10327256" cy="4399473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2994499">
                  <a:extLst>
                    <a:ext uri="{9D8B030D-6E8A-4147-A177-3AD203B41FA5}">
                      <a16:colId xmlns:a16="http://schemas.microsoft.com/office/drawing/2014/main" val="3181838547"/>
                    </a:ext>
                  </a:extLst>
                </a:gridCol>
                <a:gridCol w="2565154">
                  <a:extLst>
                    <a:ext uri="{9D8B030D-6E8A-4147-A177-3AD203B41FA5}">
                      <a16:colId xmlns:a16="http://schemas.microsoft.com/office/drawing/2014/main" val="1980559574"/>
                    </a:ext>
                  </a:extLst>
                </a:gridCol>
                <a:gridCol w="4767603">
                  <a:extLst>
                    <a:ext uri="{9D8B030D-6E8A-4147-A177-3AD203B41FA5}">
                      <a16:colId xmlns:a16="http://schemas.microsoft.com/office/drawing/2014/main" val="1037913771"/>
                    </a:ext>
                  </a:extLst>
                </a:gridCol>
              </a:tblGrid>
              <a:tr h="874104">
                <a:tc>
                  <a:txBody>
                    <a:bodyPr/>
                    <a:lstStyle/>
                    <a:p>
                      <a:pPr marL="0" marR="0" indent="0" algn="l">
                        <a:lnSpc>
                          <a:spcPct val="107000"/>
                        </a:lnSpc>
                        <a:spcAft>
                          <a:spcPts val="1075"/>
                        </a:spcAft>
                        <a:buNone/>
                      </a:pPr>
                      <a:r>
                        <a:rPr lang="en-US" sz="2200" b="1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Parameter </a:t>
                      </a:r>
                      <a:endParaRPr lang="en-US" sz="2200" b="1" kern="1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73025" marT="36830" marB="0"/>
                </a:tc>
                <a:tc>
                  <a:txBody>
                    <a:bodyPr/>
                    <a:lstStyle/>
                    <a:p>
                      <a:pPr marL="0" marR="0" indent="0" algn="l">
                        <a:lnSpc>
                          <a:spcPct val="107000"/>
                        </a:lnSpc>
                        <a:spcAft>
                          <a:spcPts val="1075"/>
                        </a:spcAft>
                        <a:buNone/>
                      </a:pPr>
                      <a:r>
                        <a:rPr lang="en-US" sz="2200" b="1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Requirements </a:t>
                      </a:r>
                      <a:endParaRPr lang="en-US" sz="2200" b="1" kern="1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73025" marT="36830" marB="0"/>
                </a:tc>
                <a:tc>
                  <a:txBody>
                    <a:bodyPr/>
                    <a:lstStyle/>
                    <a:p>
                      <a:pPr marL="0" marR="0" indent="0" algn="l">
                        <a:lnSpc>
                          <a:spcPct val="107000"/>
                        </a:lnSpc>
                        <a:spcAft>
                          <a:spcPts val="1075"/>
                        </a:spcAft>
                        <a:buNone/>
                      </a:pPr>
                      <a:r>
                        <a:rPr lang="en-US" sz="2200" b="1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Purpose </a:t>
                      </a:r>
                      <a:endParaRPr lang="en-US" sz="2200" b="1" kern="1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73025" marT="36830" marB="0"/>
                </a:tc>
                <a:extLst>
                  <a:ext uri="{0D108BD9-81ED-4DB2-BD59-A6C34878D82A}">
                    <a16:rowId xmlns:a16="http://schemas.microsoft.com/office/drawing/2014/main" val="1242719337"/>
                  </a:ext>
                </a:extLst>
              </a:tr>
              <a:tr h="903057">
                <a:tc>
                  <a:txBody>
                    <a:bodyPr/>
                    <a:lstStyle/>
                    <a:p>
                      <a:pPr marL="0" marR="0" indent="0" algn="l">
                        <a:lnSpc>
                          <a:spcPct val="107000"/>
                        </a:lnSpc>
                        <a:spcAft>
                          <a:spcPts val="1075"/>
                        </a:spcAft>
                        <a:buNone/>
                      </a:pPr>
                      <a:r>
                        <a:rPr lang="en-US" sz="22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Valve type </a:t>
                      </a:r>
                      <a:endParaRPr lang="en-US" sz="2200" kern="1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73025" marT="36830" marB="0"/>
                </a:tc>
                <a:tc>
                  <a:txBody>
                    <a:bodyPr/>
                    <a:lstStyle/>
                    <a:p>
                      <a:pPr marL="0" marR="0" indent="0" algn="l">
                        <a:lnSpc>
                          <a:spcPct val="107000"/>
                        </a:lnSpc>
                        <a:spcAft>
                          <a:spcPts val="1075"/>
                        </a:spcAft>
                        <a:buNone/>
                      </a:pPr>
                      <a:r>
                        <a:rPr lang="en-US" sz="22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Solenoid valve </a:t>
                      </a:r>
                      <a:endParaRPr lang="en-US" sz="2200" kern="1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73025" marT="36830" marB="0"/>
                </a:tc>
                <a:tc>
                  <a:txBody>
                    <a:bodyPr/>
                    <a:lstStyle/>
                    <a:p>
                      <a:pPr marL="0" marR="0" indent="0" algn="l">
                        <a:lnSpc>
                          <a:spcPct val="107000"/>
                        </a:lnSpc>
                        <a:spcAft>
                          <a:spcPts val="1075"/>
                        </a:spcAft>
                        <a:buNone/>
                      </a:pPr>
                      <a:r>
                        <a:rPr lang="en-US" sz="22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Automatic shut-off </a:t>
                      </a:r>
                      <a:endParaRPr lang="en-US" sz="2200" kern="1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73025" marT="36830" marB="0"/>
                </a:tc>
                <a:extLst>
                  <a:ext uri="{0D108BD9-81ED-4DB2-BD59-A6C34878D82A}">
                    <a16:rowId xmlns:a16="http://schemas.microsoft.com/office/drawing/2014/main" val="3651730451"/>
                  </a:ext>
                </a:extLst>
              </a:tr>
              <a:tr h="874104">
                <a:tc>
                  <a:txBody>
                    <a:bodyPr/>
                    <a:lstStyle/>
                    <a:p>
                      <a:pPr marL="0" marR="0" indent="0" algn="l">
                        <a:lnSpc>
                          <a:spcPct val="107000"/>
                        </a:lnSpc>
                        <a:spcAft>
                          <a:spcPts val="1075"/>
                        </a:spcAft>
                        <a:buNone/>
                      </a:pPr>
                      <a:r>
                        <a:rPr lang="en-US" sz="22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Operation mode </a:t>
                      </a:r>
                      <a:endParaRPr lang="en-US" sz="2200" kern="1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73025" marT="36830" marB="0"/>
                </a:tc>
                <a:tc>
                  <a:txBody>
                    <a:bodyPr/>
                    <a:lstStyle/>
                    <a:p>
                      <a:pPr marL="0" marR="0" indent="0" algn="l">
                        <a:lnSpc>
                          <a:spcPct val="107000"/>
                        </a:lnSpc>
                        <a:spcAft>
                          <a:spcPts val="1075"/>
                        </a:spcAft>
                        <a:buNone/>
                      </a:pPr>
                      <a:r>
                        <a:rPr lang="en-US" sz="22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Normally open </a:t>
                      </a:r>
                      <a:endParaRPr lang="en-US" sz="2200" kern="1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73025" marT="36830" marB="0"/>
                </a:tc>
                <a:tc>
                  <a:txBody>
                    <a:bodyPr/>
                    <a:lstStyle/>
                    <a:p>
                      <a:pPr marL="0" marR="0" indent="0" algn="l">
                        <a:lnSpc>
                          <a:spcPct val="107000"/>
                        </a:lnSpc>
                        <a:spcAft>
                          <a:spcPts val="1075"/>
                        </a:spcAft>
                        <a:buNone/>
                      </a:pPr>
                      <a:r>
                        <a:rPr lang="en-US" sz="22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Allows oxygen flow when safe </a:t>
                      </a:r>
                      <a:endParaRPr lang="en-US" sz="2200" kern="1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73025" marT="36830" marB="0"/>
                </a:tc>
                <a:extLst>
                  <a:ext uri="{0D108BD9-81ED-4DB2-BD59-A6C34878D82A}">
                    <a16:rowId xmlns:a16="http://schemas.microsoft.com/office/drawing/2014/main" val="264955263"/>
                  </a:ext>
                </a:extLst>
              </a:tr>
              <a:tr h="874104">
                <a:tc>
                  <a:txBody>
                    <a:bodyPr/>
                    <a:lstStyle/>
                    <a:p>
                      <a:pPr marL="0" marR="0" indent="0" algn="l">
                        <a:lnSpc>
                          <a:spcPct val="107000"/>
                        </a:lnSpc>
                        <a:spcAft>
                          <a:spcPts val="1075"/>
                        </a:spcAft>
                        <a:buNone/>
                      </a:pPr>
                      <a:r>
                        <a:rPr lang="en-US" sz="22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Operating voltage </a:t>
                      </a:r>
                      <a:endParaRPr lang="en-US" sz="2200" kern="1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73025" marT="36830" marB="0"/>
                </a:tc>
                <a:tc>
                  <a:txBody>
                    <a:bodyPr/>
                    <a:lstStyle/>
                    <a:p>
                      <a:pPr marL="0" marR="0" indent="0" algn="l">
                        <a:lnSpc>
                          <a:spcPct val="107000"/>
                        </a:lnSpc>
                        <a:spcAft>
                          <a:spcPts val="1075"/>
                        </a:spcAft>
                        <a:buNone/>
                      </a:pPr>
                      <a:r>
                        <a:rPr lang="en-US" sz="22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12V DC </a:t>
                      </a:r>
                      <a:endParaRPr lang="en-US" sz="2200" kern="1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73025" marT="36830" marB="0"/>
                </a:tc>
                <a:tc>
                  <a:txBody>
                    <a:bodyPr/>
                    <a:lstStyle/>
                    <a:p>
                      <a:pPr marL="0" marR="0" indent="0" algn="l">
                        <a:lnSpc>
                          <a:spcPct val="107000"/>
                        </a:lnSpc>
                        <a:spcAft>
                          <a:spcPts val="1075"/>
                        </a:spcAft>
                        <a:buNone/>
                      </a:pPr>
                      <a:r>
                        <a:rPr lang="en-US" sz="22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Reliable control </a:t>
                      </a:r>
                      <a:endParaRPr lang="en-US" sz="2200" kern="1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73025" marT="36830" marB="0"/>
                </a:tc>
                <a:extLst>
                  <a:ext uri="{0D108BD9-81ED-4DB2-BD59-A6C34878D82A}">
                    <a16:rowId xmlns:a16="http://schemas.microsoft.com/office/drawing/2014/main" val="3177376226"/>
                  </a:ext>
                </a:extLst>
              </a:tr>
              <a:tr h="874104">
                <a:tc>
                  <a:txBody>
                    <a:bodyPr/>
                    <a:lstStyle/>
                    <a:p>
                      <a:pPr marL="0" marR="0" indent="0" algn="l">
                        <a:lnSpc>
                          <a:spcPct val="107000"/>
                        </a:lnSpc>
                        <a:spcAft>
                          <a:spcPts val="1075"/>
                        </a:spcAft>
                        <a:buNone/>
                      </a:pPr>
                      <a:r>
                        <a:rPr lang="en-US" sz="22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Pressure rating </a:t>
                      </a:r>
                      <a:endParaRPr lang="en-US" sz="2200" kern="1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73025" marT="36830" marB="0"/>
                </a:tc>
                <a:tc>
                  <a:txBody>
                    <a:bodyPr/>
                    <a:lstStyle/>
                    <a:p>
                      <a:pPr marL="0" marR="0" indent="0" algn="l">
                        <a:lnSpc>
                          <a:spcPct val="107000"/>
                        </a:lnSpc>
                        <a:spcAft>
                          <a:spcPts val="1075"/>
                        </a:spcAft>
                        <a:buNone/>
                      </a:pPr>
                      <a:r>
                        <a:rPr lang="en-US" sz="22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≥ 30 psi </a:t>
                      </a:r>
                      <a:endParaRPr lang="en-US" sz="2200" kern="1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73025" marT="36830" marB="0"/>
                </a:tc>
                <a:tc>
                  <a:txBody>
                    <a:bodyPr/>
                    <a:lstStyle/>
                    <a:p>
                      <a:pPr marL="0" marR="0" indent="0" algn="l">
                        <a:lnSpc>
                          <a:spcPct val="107000"/>
                        </a:lnSpc>
                        <a:spcAft>
                          <a:spcPts val="1075"/>
                        </a:spcAft>
                        <a:buNone/>
                      </a:pPr>
                      <a:r>
                        <a:rPr lang="en-US" sz="22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Compatible with concentrator output </a:t>
                      </a:r>
                      <a:endParaRPr lang="en-US" sz="2200" kern="1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73025" marT="36830" marB="0"/>
                </a:tc>
                <a:extLst>
                  <a:ext uri="{0D108BD9-81ED-4DB2-BD59-A6C34878D82A}">
                    <a16:rowId xmlns:a16="http://schemas.microsoft.com/office/drawing/2014/main" val="21097474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7344997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6BA8A1-185A-12F7-B70E-B7AA4C0B54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89222"/>
          </a:xfrm>
        </p:spPr>
        <p:txBody>
          <a:bodyPr>
            <a:normAutofit/>
          </a:bodyPr>
          <a:lstStyle/>
          <a:p>
            <a:pPr algn="ctr"/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POWER SUPPLY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B3CAB624-EFEC-6DB3-F2BA-B44E40BD30A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37470842"/>
              </p:ext>
            </p:extLst>
          </p:nvPr>
        </p:nvGraphicFramePr>
        <p:xfrm>
          <a:off x="838200" y="1354348"/>
          <a:ext cx="10531930" cy="5205947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3112418">
                  <a:extLst>
                    <a:ext uri="{9D8B030D-6E8A-4147-A177-3AD203B41FA5}">
                      <a16:colId xmlns:a16="http://schemas.microsoft.com/office/drawing/2014/main" val="206287990"/>
                    </a:ext>
                  </a:extLst>
                </a:gridCol>
                <a:gridCol w="4551841">
                  <a:extLst>
                    <a:ext uri="{9D8B030D-6E8A-4147-A177-3AD203B41FA5}">
                      <a16:colId xmlns:a16="http://schemas.microsoft.com/office/drawing/2014/main" val="1382814512"/>
                    </a:ext>
                  </a:extLst>
                </a:gridCol>
                <a:gridCol w="2867671">
                  <a:extLst>
                    <a:ext uri="{9D8B030D-6E8A-4147-A177-3AD203B41FA5}">
                      <a16:colId xmlns:a16="http://schemas.microsoft.com/office/drawing/2014/main" val="1628937559"/>
                    </a:ext>
                  </a:extLst>
                </a:gridCol>
              </a:tblGrid>
              <a:tr h="1036458">
                <a:tc>
                  <a:txBody>
                    <a:bodyPr/>
                    <a:lstStyle/>
                    <a:p>
                      <a:pPr marL="0" marR="0" indent="0" algn="l">
                        <a:lnSpc>
                          <a:spcPct val="107000"/>
                        </a:lnSpc>
                        <a:spcAft>
                          <a:spcPts val="1075"/>
                        </a:spcAft>
                        <a:buNone/>
                      </a:pPr>
                      <a:r>
                        <a:rPr lang="en-US" sz="2200" b="1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Parameter </a:t>
                      </a:r>
                      <a:endParaRPr lang="en-US" sz="2200" b="1" kern="1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73025" marT="36195" marB="0"/>
                </a:tc>
                <a:tc>
                  <a:txBody>
                    <a:bodyPr/>
                    <a:lstStyle/>
                    <a:p>
                      <a:pPr marL="0" marR="0" indent="0" algn="l">
                        <a:lnSpc>
                          <a:spcPct val="107000"/>
                        </a:lnSpc>
                        <a:spcAft>
                          <a:spcPts val="1075"/>
                        </a:spcAft>
                        <a:buNone/>
                      </a:pPr>
                      <a:r>
                        <a:rPr lang="en-US" sz="2200" b="1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Requirements </a:t>
                      </a:r>
                      <a:endParaRPr lang="en-US" sz="2200" b="1" kern="1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73025" marT="36195" marB="0"/>
                </a:tc>
                <a:tc>
                  <a:txBody>
                    <a:bodyPr/>
                    <a:lstStyle/>
                    <a:p>
                      <a:pPr marL="0" marR="0" indent="0" algn="l">
                        <a:lnSpc>
                          <a:spcPct val="107000"/>
                        </a:lnSpc>
                        <a:spcAft>
                          <a:spcPts val="1075"/>
                        </a:spcAft>
                        <a:buNone/>
                      </a:pPr>
                      <a:r>
                        <a:rPr lang="en-US" sz="2200" b="1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Purpose </a:t>
                      </a:r>
                      <a:endParaRPr lang="en-US" sz="2200" b="1" kern="1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73025" marT="36195" marB="0"/>
                </a:tc>
                <a:extLst>
                  <a:ext uri="{0D108BD9-81ED-4DB2-BD59-A6C34878D82A}">
                    <a16:rowId xmlns:a16="http://schemas.microsoft.com/office/drawing/2014/main" val="4069607879"/>
                  </a:ext>
                </a:extLst>
              </a:tr>
              <a:tr h="1067507">
                <a:tc>
                  <a:txBody>
                    <a:bodyPr/>
                    <a:lstStyle/>
                    <a:p>
                      <a:pPr marL="0" marR="0" indent="0" algn="l">
                        <a:lnSpc>
                          <a:spcPct val="107000"/>
                        </a:lnSpc>
                        <a:spcAft>
                          <a:spcPts val="1075"/>
                        </a:spcAft>
                        <a:buNone/>
                      </a:pPr>
                      <a:r>
                        <a:rPr lang="en-US" sz="22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Input </a:t>
                      </a:r>
                      <a:endParaRPr lang="en-US" sz="2200" kern="1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73025" marT="36195" marB="0"/>
                </a:tc>
                <a:tc>
                  <a:txBody>
                    <a:bodyPr/>
                    <a:lstStyle/>
                    <a:p>
                      <a:pPr marL="0" marR="0" indent="0" algn="l">
                        <a:lnSpc>
                          <a:spcPct val="107000"/>
                        </a:lnSpc>
                        <a:spcAft>
                          <a:spcPts val="1075"/>
                        </a:spcAft>
                        <a:buNone/>
                      </a:pPr>
                      <a:r>
                        <a:rPr lang="en-US" sz="22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220V AC </a:t>
                      </a:r>
                      <a:endParaRPr lang="en-US" sz="2200" kern="1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73025" marT="36195" marB="0"/>
                </a:tc>
                <a:tc>
                  <a:txBody>
                    <a:bodyPr/>
                    <a:lstStyle/>
                    <a:p>
                      <a:pPr marL="0" marR="0" indent="0" algn="l">
                        <a:lnSpc>
                          <a:spcPct val="107000"/>
                        </a:lnSpc>
                        <a:spcAft>
                          <a:spcPts val="1075"/>
                        </a:spcAft>
                        <a:buNone/>
                      </a:pPr>
                      <a:r>
                        <a:rPr lang="en-US" sz="22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Hospital standard </a:t>
                      </a:r>
                      <a:endParaRPr lang="en-US" sz="2200" kern="1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73025" marT="36195" marB="0"/>
                </a:tc>
                <a:extLst>
                  <a:ext uri="{0D108BD9-81ED-4DB2-BD59-A6C34878D82A}">
                    <a16:rowId xmlns:a16="http://schemas.microsoft.com/office/drawing/2014/main" val="677303754"/>
                  </a:ext>
                </a:extLst>
              </a:tr>
              <a:tr h="1033501">
                <a:tc>
                  <a:txBody>
                    <a:bodyPr/>
                    <a:lstStyle/>
                    <a:p>
                      <a:pPr marL="0" marR="0" indent="0" algn="l">
                        <a:lnSpc>
                          <a:spcPct val="107000"/>
                        </a:lnSpc>
                        <a:spcAft>
                          <a:spcPts val="1075"/>
                        </a:spcAft>
                        <a:buNone/>
                      </a:pPr>
                      <a:r>
                        <a:rPr lang="en-US" sz="22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Output </a:t>
                      </a:r>
                      <a:endParaRPr lang="en-US" sz="2200" kern="1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73025" marT="36195" marB="0"/>
                </a:tc>
                <a:tc>
                  <a:txBody>
                    <a:bodyPr/>
                    <a:lstStyle/>
                    <a:p>
                      <a:pPr marL="0" marR="0" indent="0" algn="l">
                        <a:lnSpc>
                          <a:spcPct val="107000"/>
                        </a:lnSpc>
                        <a:spcAft>
                          <a:spcPts val="1075"/>
                        </a:spcAft>
                        <a:buNone/>
                      </a:pPr>
                      <a:r>
                        <a:rPr lang="en-US" sz="22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5V DC / 12V DC </a:t>
                      </a:r>
                      <a:endParaRPr lang="en-US" sz="2200" kern="1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73025" marT="36195" marB="0"/>
                </a:tc>
                <a:tc>
                  <a:txBody>
                    <a:bodyPr/>
                    <a:lstStyle/>
                    <a:p>
                      <a:pPr marL="0" marR="0" indent="0" algn="l">
                        <a:lnSpc>
                          <a:spcPct val="107000"/>
                        </a:lnSpc>
                        <a:spcAft>
                          <a:spcPts val="1075"/>
                        </a:spcAft>
                        <a:buNone/>
                      </a:pPr>
                      <a:r>
                        <a:rPr lang="en-US" sz="22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Component supply </a:t>
                      </a:r>
                      <a:endParaRPr lang="en-US" sz="2200" kern="1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73025" marT="36195" marB="0"/>
                </a:tc>
                <a:extLst>
                  <a:ext uri="{0D108BD9-81ED-4DB2-BD59-A6C34878D82A}">
                    <a16:rowId xmlns:a16="http://schemas.microsoft.com/office/drawing/2014/main" val="2978151335"/>
                  </a:ext>
                </a:extLst>
              </a:tr>
              <a:tr h="1036458">
                <a:tc>
                  <a:txBody>
                    <a:bodyPr/>
                    <a:lstStyle/>
                    <a:p>
                      <a:pPr marL="0" marR="0" indent="0" algn="l">
                        <a:lnSpc>
                          <a:spcPct val="107000"/>
                        </a:lnSpc>
                        <a:spcAft>
                          <a:spcPts val="1075"/>
                        </a:spcAft>
                        <a:buNone/>
                      </a:pPr>
                      <a:r>
                        <a:rPr lang="en-US" sz="22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Regulation tolerance </a:t>
                      </a:r>
                      <a:endParaRPr lang="en-US" sz="2200" kern="1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73025" marT="36195" marB="0"/>
                </a:tc>
                <a:tc>
                  <a:txBody>
                    <a:bodyPr/>
                    <a:lstStyle/>
                    <a:p>
                      <a:pPr marL="0" marR="0" indent="0" algn="l">
                        <a:lnSpc>
                          <a:spcPct val="107000"/>
                        </a:lnSpc>
                        <a:spcAft>
                          <a:spcPts val="1075"/>
                        </a:spcAft>
                        <a:buNone/>
                      </a:pPr>
                      <a:r>
                        <a:rPr lang="en-US" sz="22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±5% </a:t>
                      </a:r>
                      <a:endParaRPr lang="en-US" sz="2200" kern="1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73025" marT="36195" marB="0"/>
                </a:tc>
                <a:tc>
                  <a:txBody>
                    <a:bodyPr/>
                    <a:lstStyle/>
                    <a:p>
                      <a:pPr marL="0" marR="0" indent="0" algn="l">
                        <a:lnSpc>
                          <a:spcPct val="107000"/>
                        </a:lnSpc>
                        <a:spcAft>
                          <a:spcPts val="1075"/>
                        </a:spcAft>
                        <a:buNone/>
                      </a:pPr>
                      <a:r>
                        <a:rPr lang="en-US" sz="22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Stable operation </a:t>
                      </a:r>
                      <a:endParaRPr lang="en-US" sz="2200" kern="1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73025" marT="36195" marB="0"/>
                </a:tc>
                <a:extLst>
                  <a:ext uri="{0D108BD9-81ED-4DB2-BD59-A6C34878D82A}">
                    <a16:rowId xmlns:a16="http://schemas.microsoft.com/office/drawing/2014/main" val="60559559"/>
                  </a:ext>
                </a:extLst>
              </a:tr>
              <a:tr h="1032023">
                <a:tc>
                  <a:txBody>
                    <a:bodyPr/>
                    <a:lstStyle/>
                    <a:p>
                      <a:pPr marL="0" marR="0" indent="0" algn="l">
                        <a:lnSpc>
                          <a:spcPct val="107000"/>
                        </a:lnSpc>
                        <a:spcAft>
                          <a:spcPts val="1075"/>
                        </a:spcAft>
                        <a:buNone/>
                      </a:pPr>
                      <a:r>
                        <a:rPr lang="en-US" sz="22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Protection </a:t>
                      </a:r>
                      <a:endParaRPr lang="en-US" sz="2200" kern="1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73025" marT="36195" marB="0"/>
                </a:tc>
                <a:tc>
                  <a:txBody>
                    <a:bodyPr/>
                    <a:lstStyle/>
                    <a:p>
                      <a:pPr marL="0" marR="0" indent="0" algn="l">
                        <a:lnSpc>
                          <a:spcPct val="107000"/>
                        </a:lnSpc>
                        <a:spcAft>
                          <a:spcPts val="1075"/>
                        </a:spcAft>
                        <a:buNone/>
                      </a:pPr>
                      <a:r>
                        <a:rPr lang="en-US" sz="22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Overcurrent &amp; surge protection </a:t>
                      </a:r>
                      <a:endParaRPr lang="en-US" sz="2200" kern="1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73025" marT="36195" marB="0"/>
                </a:tc>
                <a:tc>
                  <a:txBody>
                    <a:bodyPr/>
                    <a:lstStyle/>
                    <a:p>
                      <a:pPr marL="0" marR="0" indent="0" algn="l">
                        <a:lnSpc>
                          <a:spcPct val="107000"/>
                        </a:lnSpc>
                        <a:spcAft>
                          <a:spcPts val="1075"/>
                        </a:spcAft>
                        <a:buNone/>
                      </a:pPr>
                      <a:r>
                        <a:rPr lang="en-US" sz="22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Safety </a:t>
                      </a:r>
                      <a:endParaRPr lang="en-US" sz="2200" kern="1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73025" marT="36195" marB="0"/>
                </a:tc>
                <a:extLst>
                  <a:ext uri="{0D108BD9-81ED-4DB2-BD59-A6C34878D82A}">
                    <a16:rowId xmlns:a16="http://schemas.microsoft.com/office/drawing/2014/main" val="34978484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4584181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67D224-2A18-EB7B-3208-81B7D0AD8C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032354"/>
          </a:xfrm>
        </p:spPr>
        <p:txBody>
          <a:bodyPr>
            <a:normAutofit/>
          </a:bodyPr>
          <a:lstStyle/>
          <a:p>
            <a:pPr algn="ctr"/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DISPLAY UNIT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024818E1-42C4-DEA3-41C3-E811236A27E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4478023"/>
              </p:ext>
            </p:extLst>
          </p:nvPr>
        </p:nvGraphicFramePr>
        <p:xfrm>
          <a:off x="838200" y="1397480"/>
          <a:ext cx="10402019" cy="5187686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2183583">
                  <a:extLst>
                    <a:ext uri="{9D8B030D-6E8A-4147-A177-3AD203B41FA5}">
                      <a16:colId xmlns:a16="http://schemas.microsoft.com/office/drawing/2014/main" val="1289877033"/>
                    </a:ext>
                  </a:extLst>
                </a:gridCol>
                <a:gridCol w="4173206">
                  <a:extLst>
                    <a:ext uri="{9D8B030D-6E8A-4147-A177-3AD203B41FA5}">
                      <a16:colId xmlns:a16="http://schemas.microsoft.com/office/drawing/2014/main" val="3586649004"/>
                    </a:ext>
                  </a:extLst>
                </a:gridCol>
                <a:gridCol w="4045230">
                  <a:extLst>
                    <a:ext uri="{9D8B030D-6E8A-4147-A177-3AD203B41FA5}">
                      <a16:colId xmlns:a16="http://schemas.microsoft.com/office/drawing/2014/main" val="1886897550"/>
                    </a:ext>
                  </a:extLst>
                </a:gridCol>
              </a:tblGrid>
              <a:tr h="359408">
                <a:tc>
                  <a:txBody>
                    <a:bodyPr/>
                    <a:lstStyle/>
                    <a:p>
                      <a:pPr marL="1270" marR="0" indent="0" algn="l">
                        <a:lnSpc>
                          <a:spcPct val="107000"/>
                        </a:lnSpc>
                        <a:spcAft>
                          <a:spcPts val="1075"/>
                        </a:spcAft>
                        <a:buNone/>
                      </a:pPr>
                      <a:r>
                        <a:rPr lang="en-US" sz="2000" b="1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Parameter </a:t>
                      </a:r>
                      <a:endParaRPr lang="en-US" sz="2000" b="1" kern="1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912" marR="51982" marT="34460" marB="0"/>
                </a:tc>
                <a:tc>
                  <a:txBody>
                    <a:bodyPr/>
                    <a:lstStyle/>
                    <a:p>
                      <a:pPr marL="1270" marR="0" indent="0" algn="l">
                        <a:lnSpc>
                          <a:spcPct val="107000"/>
                        </a:lnSpc>
                        <a:spcAft>
                          <a:spcPts val="1075"/>
                        </a:spcAft>
                        <a:buNone/>
                      </a:pPr>
                      <a:r>
                        <a:rPr lang="en-US" sz="2000" b="1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Requirements </a:t>
                      </a:r>
                      <a:endParaRPr lang="en-US" sz="2000" b="1" kern="1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912" marR="51982" marT="34460" marB="0"/>
                </a:tc>
                <a:tc>
                  <a:txBody>
                    <a:bodyPr/>
                    <a:lstStyle/>
                    <a:p>
                      <a:pPr marL="0" marR="0" indent="0" algn="l">
                        <a:lnSpc>
                          <a:spcPct val="107000"/>
                        </a:lnSpc>
                        <a:spcAft>
                          <a:spcPts val="1075"/>
                        </a:spcAft>
                        <a:buNone/>
                      </a:pPr>
                      <a:r>
                        <a:rPr lang="en-US" sz="2000" b="1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Technical Justification </a:t>
                      </a:r>
                      <a:endParaRPr lang="en-US" sz="2000" b="1" kern="1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912" marR="51982" marT="34460" marB="0"/>
                </a:tc>
                <a:extLst>
                  <a:ext uri="{0D108BD9-81ED-4DB2-BD59-A6C34878D82A}">
                    <a16:rowId xmlns:a16="http://schemas.microsoft.com/office/drawing/2014/main" val="3064724736"/>
                  </a:ext>
                </a:extLst>
              </a:tr>
              <a:tr h="699690">
                <a:tc>
                  <a:txBody>
                    <a:bodyPr/>
                    <a:lstStyle/>
                    <a:p>
                      <a:pPr marL="1270" marR="0" indent="0" algn="l">
                        <a:lnSpc>
                          <a:spcPct val="107000"/>
                        </a:lnSpc>
                        <a:spcAft>
                          <a:spcPts val="1075"/>
                        </a:spcAft>
                        <a:buNone/>
                      </a:pPr>
                      <a:r>
                        <a:rPr lang="en-US" sz="20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Display Type </a:t>
                      </a:r>
                      <a:endParaRPr lang="en-US" sz="2000" kern="1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912" marR="51982" marT="34460" marB="0"/>
                </a:tc>
                <a:tc>
                  <a:txBody>
                    <a:bodyPr/>
                    <a:lstStyle/>
                    <a:p>
                      <a:pPr marL="1270" marR="0" indent="0" algn="l">
                        <a:lnSpc>
                          <a:spcPct val="107000"/>
                        </a:lnSpc>
                        <a:spcAft>
                          <a:spcPts val="1075"/>
                        </a:spcAft>
                        <a:buNone/>
                      </a:pPr>
                      <a:r>
                        <a:rPr lang="en-US" sz="20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16x2 or 20x4 Alphanumeric LCD </a:t>
                      </a:r>
                      <a:endParaRPr lang="en-US" sz="2000" kern="1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912" marR="51982" marT="34460" marB="0"/>
                </a:tc>
                <a:tc>
                  <a:txBody>
                    <a:bodyPr/>
                    <a:lstStyle/>
                    <a:p>
                      <a:pPr marL="0" marR="0" indent="0" algn="l">
                        <a:lnSpc>
                          <a:spcPct val="107000"/>
                        </a:lnSpc>
                        <a:spcAft>
                          <a:spcPts val="1075"/>
                        </a:spcAft>
                        <a:buNone/>
                      </a:pPr>
                      <a:r>
                        <a:rPr lang="en-US" sz="20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Sufficient to display oxygen % and status messages </a:t>
                      </a:r>
                      <a:endParaRPr lang="en-US" sz="2000" kern="1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912" marR="51982" marT="34460" marB="0"/>
                </a:tc>
                <a:extLst>
                  <a:ext uri="{0D108BD9-81ED-4DB2-BD59-A6C34878D82A}">
                    <a16:rowId xmlns:a16="http://schemas.microsoft.com/office/drawing/2014/main" val="2647891163"/>
                  </a:ext>
                </a:extLst>
              </a:tr>
              <a:tr h="665643">
                <a:tc>
                  <a:txBody>
                    <a:bodyPr/>
                    <a:lstStyle/>
                    <a:p>
                      <a:pPr marL="1270" marR="0" indent="0" algn="l">
                        <a:lnSpc>
                          <a:spcPct val="107000"/>
                        </a:lnSpc>
                        <a:spcAft>
                          <a:spcPts val="1075"/>
                        </a:spcAft>
                        <a:buNone/>
                      </a:pPr>
                      <a:r>
                        <a:rPr lang="en-US" sz="20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Operating Voltage </a:t>
                      </a:r>
                      <a:endParaRPr lang="en-US" sz="2000" kern="1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912" marR="51982" marT="34460" marB="0"/>
                </a:tc>
                <a:tc>
                  <a:txBody>
                    <a:bodyPr/>
                    <a:lstStyle/>
                    <a:p>
                      <a:pPr marL="1270" marR="0" indent="0" algn="l">
                        <a:lnSpc>
                          <a:spcPct val="107000"/>
                        </a:lnSpc>
                        <a:spcAft>
                          <a:spcPts val="1075"/>
                        </a:spcAft>
                        <a:buNone/>
                      </a:pPr>
                      <a:r>
                        <a:rPr lang="en-US" sz="20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5V DC </a:t>
                      </a:r>
                      <a:endParaRPr lang="en-US" sz="2000" kern="1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912" marR="51982" marT="34460" marB="0"/>
                </a:tc>
                <a:tc>
                  <a:txBody>
                    <a:bodyPr/>
                    <a:lstStyle/>
                    <a:p>
                      <a:pPr marL="0" marR="0" indent="0" algn="l">
                        <a:lnSpc>
                          <a:spcPct val="107000"/>
                        </a:lnSpc>
                        <a:spcAft>
                          <a:spcPts val="1075"/>
                        </a:spcAft>
                        <a:buNone/>
                      </a:pPr>
                      <a:r>
                        <a:rPr lang="en-US" sz="20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Compatible with microcontroller </a:t>
                      </a:r>
                      <a:endParaRPr lang="en-US" sz="2000" kern="1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912" marR="51982" marT="34460" marB="0"/>
                </a:tc>
                <a:extLst>
                  <a:ext uri="{0D108BD9-81ED-4DB2-BD59-A6C34878D82A}">
                    <a16:rowId xmlns:a16="http://schemas.microsoft.com/office/drawing/2014/main" val="3789859103"/>
                  </a:ext>
                </a:extLst>
              </a:tr>
              <a:tr h="810713">
                <a:tc>
                  <a:txBody>
                    <a:bodyPr/>
                    <a:lstStyle/>
                    <a:p>
                      <a:pPr marL="1270" marR="0" indent="0"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0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Current </a:t>
                      </a:r>
                    </a:p>
                    <a:p>
                      <a:pPr marL="1270" marR="0" indent="0" algn="l">
                        <a:lnSpc>
                          <a:spcPct val="107000"/>
                        </a:lnSpc>
                        <a:spcAft>
                          <a:spcPts val="1075"/>
                        </a:spcAft>
                        <a:buNone/>
                      </a:pPr>
                      <a:r>
                        <a:rPr lang="en-US" sz="20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Consumption </a:t>
                      </a:r>
                      <a:endParaRPr lang="en-US" sz="2000" kern="1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912" marR="51982" marT="34460" marB="0"/>
                </a:tc>
                <a:tc>
                  <a:txBody>
                    <a:bodyPr/>
                    <a:lstStyle/>
                    <a:p>
                      <a:pPr marL="1270" marR="0" indent="0" algn="l">
                        <a:lnSpc>
                          <a:spcPct val="107000"/>
                        </a:lnSpc>
                        <a:spcAft>
                          <a:spcPts val="1075"/>
                        </a:spcAft>
                        <a:buNone/>
                      </a:pPr>
                      <a:r>
                        <a:rPr lang="en-US" sz="20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≤ 20 mA (without backlight) </a:t>
                      </a:r>
                      <a:endParaRPr lang="en-US" sz="2000" kern="1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912" marR="51982" marT="34460" marB="0"/>
                </a:tc>
                <a:tc>
                  <a:txBody>
                    <a:bodyPr/>
                    <a:lstStyle/>
                    <a:p>
                      <a:pPr marL="0" marR="0" indent="0" algn="l">
                        <a:lnSpc>
                          <a:spcPct val="107000"/>
                        </a:lnSpc>
                        <a:spcAft>
                          <a:spcPts val="1075"/>
                        </a:spcAft>
                        <a:buNone/>
                      </a:pPr>
                      <a:r>
                        <a:rPr lang="en-US" sz="20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Low power requirement </a:t>
                      </a:r>
                      <a:endParaRPr lang="en-US" sz="2000" kern="1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912" marR="51982" marT="34460" marB="0"/>
                </a:tc>
                <a:extLst>
                  <a:ext uri="{0D108BD9-81ED-4DB2-BD59-A6C34878D82A}">
                    <a16:rowId xmlns:a16="http://schemas.microsoft.com/office/drawing/2014/main" val="1069858707"/>
                  </a:ext>
                </a:extLst>
              </a:tr>
              <a:tr h="520419">
                <a:tc>
                  <a:txBody>
                    <a:bodyPr/>
                    <a:lstStyle/>
                    <a:p>
                      <a:pPr marL="1270" marR="0" indent="0" algn="l">
                        <a:lnSpc>
                          <a:spcPct val="107000"/>
                        </a:lnSpc>
                        <a:spcAft>
                          <a:spcPts val="1075"/>
                        </a:spcAft>
                        <a:buNone/>
                      </a:pPr>
                      <a:r>
                        <a:rPr lang="en-US" sz="20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Interface Mode </a:t>
                      </a:r>
                      <a:endParaRPr lang="en-US" sz="2000" kern="1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912" marR="51982" marT="34460" marB="0"/>
                </a:tc>
                <a:tc>
                  <a:txBody>
                    <a:bodyPr/>
                    <a:lstStyle/>
                    <a:p>
                      <a:pPr marL="1270" marR="0" indent="0" algn="l">
                        <a:lnSpc>
                          <a:spcPct val="107000"/>
                        </a:lnSpc>
                        <a:spcAft>
                          <a:spcPts val="1075"/>
                        </a:spcAft>
                        <a:buNone/>
                      </a:pPr>
                      <a:r>
                        <a:rPr lang="en-US" sz="20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4-bit or I2C Serial Interface </a:t>
                      </a:r>
                      <a:endParaRPr lang="en-US" sz="2000" kern="1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912" marR="51982" marT="34460" marB="0"/>
                </a:tc>
                <a:tc>
                  <a:txBody>
                    <a:bodyPr/>
                    <a:lstStyle/>
                    <a:p>
                      <a:pPr marL="0" marR="0" indent="0" algn="l">
                        <a:lnSpc>
                          <a:spcPct val="107000"/>
                        </a:lnSpc>
                        <a:spcAft>
                          <a:spcPts val="1075"/>
                        </a:spcAft>
                        <a:buNone/>
                      </a:pPr>
                      <a:r>
                        <a:rPr lang="en-US" sz="20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Reduces number of MCU pins used </a:t>
                      </a:r>
                      <a:endParaRPr lang="en-US" sz="2000" kern="1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912" marR="51982" marT="34460" marB="0"/>
                </a:tc>
                <a:extLst>
                  <a:ext uri="{0D108BD9-81ED-4DB2-BD59-A6C34878D82A}">
                    <a16:rowId xmlns:a16="http://schemas.microsoft.com/office/drawing/2014/main" val="2373663257"/>
                  </a:ext>
                </a:extLst>
              </a:tr>
              <a:tr h="805697">
                <a:tc>
                  <a:txBody>
                    <a:bodyPr/>
                    <a:lstStyle/>
                    <a:p>
                      <a:pPr marL="1270" marR="0" indent="0" algn="l">
                        <a:lnSpc>
                          <a:spcPct val="107000"/>
                        </a:lnSpc>
                        <a:spcAft>
                          <a:spcPts val="790"/>
                        </a:spcAft>
                        <a:buNone/>
                      </a:pPr>
                      <a:r>
                        <a:rPr lang="en-US" sz="20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Operating </a:t>
                      </a:r>
                    </a:p>
                    <a:p>
                      <a:pPr marL="1270" marR="0" indent="0" algn="l">
                        <a:lnSpc>
                          <a:spcPct val="107000"/>
                        </a:lnSpc>
                        <a:spcAft>
                          <a:spcPts val="1075"/>
                        </a:spcAft>
                        <a:buNone/>
                      </a:pPr>
                      <a:r>
                        <a:rPr lang="en-US" sz="20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Temperature </a:t>
                      </a:r>
                      <a:endParaRPr lang="en-US" sz="2000" kern="1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912" marR="51982" marT="34460" marB="0"/>
                </a:tc>
                <a:tc>
                  <a:txBody>
                    <a:bodyPr/>
                    <a:lstStyle/>
                    <a:p>
                      <a:pPr marL="1270" marR="0" indent="0" algn="l">
                        <a:lnSpc>
                          <a:spcPct val="107000"/>
                        </a:lnSpc>
                        <a:spcAft>
                          <a:spcPts val="1075"/>
                        </a:spcAft>
                        <a:buNone/>
                      </a:pPr>
                      <a:r>
                        <a:rPr lang="en-US" sz="20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0°C – 50°C </a:t>
                      </a:r>
                      <a:endParaRPr lang="en-US" sz="2000" kern="1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912" marR="51982" marT="34460" marB="0"/>
                </a:tc>
                <a:tc>
                  <a:txBody>
                    <a:bodyPr/>
                    <a:lstStyle/>
                    <a:p>
                      <a:pPr marL="0" marR="0" indent="0" algn="l">
                        <a:lnSpc>
                          <a:spcPct val="107000"/>
                        </a:lnSpc>
                        <a:spcAft>
                          <a:spcPts val="1075"/>
                        </a:spcAft>
                        <a:buNone/>
                      </a:pPr>
                      <a:r>
                        <a:rPr lang="en-US" sz="20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Suitable for indoor clinical settings </a:t>
                      </a:r>
                      <a:endParaRPr lang="en-US" sz="2000" kern="1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912" marR="51982" marT="34460" marB="0"/>
                </a:tc>
                <a:extLst>
                  <a:ext uri="{0D108BD9-81ED-4DB2-BD59-A6C34878D82A}">
                    <a16:rowId xmlns:a16="http://schemas.microsoft.com/office/drawing/2014/main" val="1590541975"/>
                  </a:ext>
                </a:extLst>
              </a:tr>
              <a:tr h="520419">
                <a:tc>
                  <a:txBody>
                    <a:bodyPr/>
                    <a:lstStyle/>
                    <a:p>
                      <a:pPr marL="1270" marR="0" indent="0" algn="l">
                        <a:lnSpc>
                          <a:spcPct val="107000"/>
                        </a:lnSpc>
                        <a:spcAft>
                          <a:spcPts val="1075"/>
                        </a:spcAft>
                        <a:buNone/>
                      </a:pPr>
                      <a:r>
                        <a:rPr lang="en-US" sz="20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Response Time </a:t>
                      </a:r>
                      <a:endParaRPr lang="en-US" sz="2000" kern="1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912" marR="51982" marT="34460" marB="0"/>
                </a:tc>
                <a:tc>
                  <a:txBody>
                    <a:bodyPr/>
                    <a:lstStyle/>
                    <a:p>
                      <a:pPr marL="1270" marR="0" indent="0" algn="l">
                        <a:lnSpc>
                          <a:spcPct val="107000"/>
                        </a:lnSpc>
                        <a:spcAft>
                          <a:spcPts val="1075"/>
                        </a:spcAft>
                        <a:buNone/>
                      </a:pPr>
                      <a:r>
                        <a:rPr lang="en-US" sz="20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&lt; 1 second refresh </a:t>
                      </a:r>
                      <a:endParaRPr lang="en-US" sz="2000" kern="1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912" marR="51982" marT="34460" marB="0"/>
                </a:tc>
                <a:tc>
                  <a:txBody>
                    <a:bodyPr/>
                    <a:lstStyle/>
                    <a:p>
                      <a:pPr marL="0" marR="0" indent="0" algn="l">
                        <a:lnSpc>
                          <a:spcPct val="107000"/>
                        </a:lnSpc>
                        <a:spcAft>
                          <a:spcPts val="1075"/>
                        </a:spcAft>
                        <a:buNone/>
                      </a:pPr>
                      <a:r>
                        <a:rPr lang="en-US" sz="20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Real-time monitoring requirement </a:t>
                      </a:r>
                      <a:endParaRPr lang="en-US" sz="2000" kern="1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912" marR="51982" marT="34460" marB="0"/>
                </a:tc>
                <a:extLst>
                  <a:ext uri="{0D108BD9-81ED-4DB2-BD59-A6C34878D82A}">
                    <a16:rowId xmlns:a16="http://schemas.microsoft.com/office/drawing/2014/main" val="3092825560"/>
                  </a:ext>
                </a:extLst>
              </a:tr>
              <a:tr h="805697">
                <a:tc>
                  <a:txBody>
                    <a:bodyPr/>
                    <a:lstStyle/>
                    <a:p>
                      <a:pPr marL="1270" marR="0" indent="0" algn="l">
                        <a:lnSpc>
                          <a:spcPct val="107000"/>
                        </a:lnSpc>
                        <a:spcAft>
                          <a:spcPts val="785"/>
                        </a:spcAft>
                        <a:buNone/>
                      </a:pPr>
                      <a:r>
                        <a:rPr lang="en-US" sz="20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Displayed </a:t>
                      </a:r>
                    </a:p>
                    <a:p>
                      <a:pPr marL="1270" marR="0" indent="0" algn="l">
                        <a:lnSpc>
                          <a:spcPct val="107000"/>
                        </a:lnSpc>
                        <a:spcAft>
                          <a:spcPts val="1075"/>
                        </a:spcAft>
                        <a:buNone/>
                      </a:pPr>
                      <a:r>
                        <a:rPr lang="en-US" sz="200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Parameters </a:t>
                      </a:r>
                      <a:endParaRPr lang="en-US" sz="2000" kern="1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912" marR="51982" marT="34460" marB="0"/>
                </a:tc>
                <a:tc>
                  <a:txBody>
                    <a:bodyPr/>
                    <a:lstStyle/>
                    <a:p>
                      <a:pPr marL="1270" marR="0" indent="0" algn="l">
                        <a:lnSpc>
                          <a:spcPct val="107000"/>
                        </a:lnSpc>
                        <a:spcAft>
                          <a:spcPts val="795"/>
                        </a:spcAft>
                        <a:buNone/>
                      </a:pPr>
                      <a:r>
                        <a:rPr lang="en-US" sz="20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Oxygen % value + Status </a:t>
                      </a:r>
                    </a:p>
                    <a:p>
                      <a:pPr marL="1270" marR="0" indent="0" algn="l">
                        <a:lnSpc>
                          <a:spcPct val="107000"/>
                        </a:lnSpc>
                        <a:spcAft>
                          <a:spcPts val="1075"/>
                        </a:spcAft>
                        <a:buNone/>
                      </a:pPr>
                      <a:r>
                        <a:rPr lang="en-US" sz="20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(Normal/Warning/Critical) </a:t>
                      </a:r>
                      <a:endParaRPr lang="en-US" sz="2000" kern="1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912" marR="51982" marT="34460" marB="0"/>
                </a:tc>
                <a:tc>
                  <a:txBody>
                    <a:bodyPr/>
                    <a:lstStyle/>
                    <a:p>
                      <a:pPr marL="0" marR="0" indent="0" algn="l">
                        <a:lnSpc>
                          <a:spcPct val="107000"/>
                        </a:lnSpc>
                        <a:spcAft>
                          <a:spcPts val="1075"/>
                        </a:spcAft>
                        <a:buNone/>
                      </a:pPr>
                      <a:r>
                        <a:rPr lang="en-US" sz="2000" kern="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User-friendly monitoring </a:t>
                      </a:r>
                      <a:endParaRPr lang="en-US" sz="2000" kern="1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912" marR="51982" marT="34460" marB="0"/>
                </a:tc>
                <a:extLst>
                  <a:ext uri="{0D108BD9-81ED-4DB2-BD59-A6C34878D82A}">
                    <a16:rowId xmlns:a16="http://schemas.microsoft.com/office/drawing/2014/main" val="54902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7077541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4D9CF0-6442-9FF7-7396-E29F92C1A5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0986" y="365126"/>
            <a:ext cx="10515600" cy="1066860"/>
          </a:xfrm>
        </p:spPr>
        <p:txBody>
          <a:bodyPr>
            <a:normAutofit/>
          </a:bodyPr>
          <a:lstStyle/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Conclusion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88D6F5-A8E2-48E9-00F4-D010EC8F4F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31986"/>
            <a:ext cx="10515600" cy="4744977"/>
          </a:xfrm>
        </p:spPr>
        <p:txBody>
          <a:bodyPr/>
          <a:lstStyle/>
          <a:p>
            <a:pPr marL="0" indent="0">
              <a:buNone/>
            </a:pP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findings from the secondary data were used to derive technical requirements and form the basis for the system design. 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7193837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22C831-F063-41CC-AF98-2E0AECDB97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54717"/>
          </a:xfrm>
        </p:spPr>
        <p:txBody>
          <a:bodyPr>
            <a:normAutofit/>
          </a:bodyPr>
          <a:lstStyle/>
          <a:p>
            <a:pPr algn="ctr"/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REFERENCES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94FB3D-8C9B-402B-8AD9-EB4B3147B3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14732"/>
            <a:ext cx="10515600" cy="4762231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GB" dirty="0"/>
              <a:t>[1]Ajmal, M. B., Usama, M., &amp; Bangash, Z. (2025). Experimental evaluation of a portable oxygen concentrator based on pressure swing adsorption. Separation and Purification Technology, 125886. </a:t>
            </a:r>
          </a:p>
          <a:p>
            <a:pPr marL="0" indent="0">
              <a:buNone/>
            </a:pPr>
            <a:r>
              <a:rPr lang="en-GB" dirty="0"/>
              <a:t>[2]Baranwal, J., et al. (2022). Electrochemical sensors and their applications: A review. Sensors, 22(9), 363. https://doi.org/10.3390/s2209363 </a:t>
            </a:r>
          </a:p>
          <a:p>
            <a:pPr marL="0" indent="0">
              <a:buNone/>
            </a:pPr>
            <a:r>
              <a:rPr lang="en-GB" dirty="0"/>
              <a:t>[3]Farhi, L., Rehman, R., &amp; Khan, M. A. (2021). Adaptive learning controller and monitoring of oxygen saturation for COVID-19 patients. In Proceedings of the International Conference on Biomedical Engineering Systems and Technologies.</a:t>
            </a:r>
          </a:p>
          <a:p>
            <a:pPr marL="0" indent="0">
              <a:buNone/>
            </a:pPr>
            <a:r>
              <a:rPr lang="en-GB" dirty="0"/>
              <a:t>[4]PATH &amp; USAID. (2022). Standard operating procedure for oxygen concentrators. PATH. </a:t>
            </a:r>
          </a:p>
          <a:p>
            <a:pPr marL="0" indent="0">
              <a:buNone/>
            </a:pPr>
            <a:r>
              <a:rPr lang="en-GB" dirty="0"/>
              <a:t>[5]Sobel, J. A., et al. (2023). Descriptive characteristics of continuous oximetry monitoring in clinical settings. Journal of Clinical Monitoring and Computing. </a:t>
            </a:r>
          </a:p>
          <a:p>
            <a:pPr marL="0" indent="0"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260485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CC2981-F385-F1C3-49D9-32CD4E4D1E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127245"/>
          </a:xfrm>
        </p:spPr>
        <p:txBody>
          <a:bodyPr>
            <a:normAutofit/>
          </a:bodyPr>
          <a:lstStyle/>
          <a:p>
            <a:pPr algn="ctr"/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PROBLEM STATEMENT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F64051-3A04-4063-F864-106EE039BD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1166" y="1268082"/>
            <a:ext cx="10515600" cy="4796737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GB" dirty="0"/>
              <a:t>Many oxygen concentrators do not provide continuous real-time monitoring of oxygen purity, relying instead on periodic checks.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GB" dirty="0"/>
              <a:t>This can fail to detect sudden purity drops caused by operating conditions or component wear, leading to unsafe oxygen delivery and potential risks to patient safety.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71536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B2FC12-8A49-4499-940C-59319633740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86893"/>
            <a:ext cx="9144000" cy="990743"/>
          </a:xfrm>
        </p:spPr>
        <p:txBody>
          <a:bodyPr>
            <a:normAutofit/>
          </a:bodyPr>
          <a:lstStyle/>
          <a:p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OBJECTIVES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6893381-D0D7-4742-9DE9-7D834C3BE03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86595" y="1406106"/>
            <a:ext cx="10524227" cy="3851694"/>
          </a:xfrm>
        </p:spPr>
        <p:txBody>
          <a:bodyPr>
            <a:normAutofit/>
          </a:bodyPr>
          <a:lstStyle/>
          <a:p>
            <a:pPr algn="l"/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MAIN OBJECTIVE:</a:t>
            </a:r>
          </a:p>
          <a:p>
            <a:pPr algn="l"/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design and implement a system for continuous and real-time monitoring of oxygen purity in an oxygen concentrator.</a:t>
            </a:r>
          </a:p>
        </p:txBody>
      </p:sp>
    </p:spTree>
    <p:extLst>
      <p:ext uri="{BB962C8B-B14F-4D97-AF65-F5344CB8AC3E}">
        <p14:creationId xmlns:p14="http://schemas.microsoft.com/office/powerpoint/2010/main" val="9515551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9E8E35-676B-4F42-935F-322B6567A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043796"/>
          </a:xfrm>
        </p:spPr>
        <p:txBody>
          <a:bodyPr>
            <a:normAutofit/>
          </a:bodyPr>
          <a:lstStyle/>
          <a:p>
            <a:pPr algn="ctr"/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OBJECTIVES</a:t>
            </a:r>
            <a:endParaRPr lang="en-US" sz="3200" dirty="0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1E72F57A-486C-4203-B8E6-0F3CA2AB3463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388189" y="1325062"/>
            <a:ext cx="11231592" cy="31085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SPECIFIC OBJECTIVES:</a:t>
            </a:r>
            <a:endParaRPr kumimoji="0" lang="en-US" alt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marR="0" lvl="0" indent="-5143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To design and implement the sensing unit.</a:t>
            </a:r>
          </a:p>
          <a:p>
            <a:pPr marL="514350" lvl="0" indent="-51435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design and implement safety mechanism.</a:t>
            </a:r>
            <a:endParaRPr kumimoji="0" lang="en-US" alt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marR="0" lvl="0" indent="-5143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To develop the control unit for data processing and system management.</a:t>
            </a:r>
          </a:p>
          <a:p>
            <a:pPr marL="514350" indent="-51435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</a:pP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design and implement power supply for all system components.</a:t>
            </a:r>
          </a:p>
          <a:p>
            <a:pPr marL="514350" indent="-51435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</a:pP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design and implement real-Time User Feedback and Communication.</a:t>
            </a:r>
            <a:endParaRPr kumimoji="0" lang="en-US" alt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marR="0" lvl="0" indent="-5143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To 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design the system prototype and testing.</a:t>
            </a:r>
            <a:endParaRPr kumimoji="0" lang="en-US" alt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991359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802E39-41C0-430B-8318-A772D5623A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29396"/>
            <a:ext cx="10515600" cy="870730"/>
          </a:xfrm>
        </p:spPr>
        <p:txBody>
          <a:bodyPr>
            <a:normAutofit/>
          </a:bodyPr>
          <a:lstStyle/>
          <a:p>
            <a:pPr algn="ctr"/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LITERATURE REVIEW</a:t>
            </a:r>
            <a:endParaRPr lang="en-US" sz="3200" dirty="0"/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F9AA095C-7384-46BA-BE48-4617BCEC54B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57367693"/>
              </p:ext>
            </p:extLst>
          </p:nvPr>
        </p:nvGraphicFramePr>
        <p:xfrm>
          <a:off x="180109" y="872836"/>
          <a:ext cx="11762508" cy="555763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72507">
                  <a:extLst>
                    <a:ext uri="{9D8B030D-6E8A-4147-A177-3AD203B41FA5}">
                      <a16:colId xmlns:a16="http://schemas.microsoft.com/office/drawing/2014/main" val="1323768277"/>
                    </a:ext>
                  </a:extLst>
                </a:gridCol>
                <a:gridCol w="1682766">
                  <a:extLst>
                    <a:ext uri="{9D8B030D-6E8A-4147-A177-3AD203B41FA5}">
                      <a16:colId xmlns:a16="http://schemas.microsoft.com/office/drawing/2014/main" val="437782277"/>
                    </a:ext>
                  </a:extLst>
                </a:gridCol>
                <a:gridCol w="955963">
                  <a:extLst>
                    <a:ext uri="{9D8B030D-6E8A-4147-A177-3AD203B41FA5}">
                      <a16:colId xmlns:a16="http://schemas.microsoft.com/office/drawing/2014/main" val="708117662"/>
                    </a:ext>
                  </a:extLst>
                </a:gridCol>
                <a:gridCol w="3033023">
                  <a:extLst>
                    <a:ext uri="{9D8B030D-6E8A-4147-A177-3AD203B41FA5}">
                      <a16:colId xmlns:a16="http://schemas.microsoft.com/office/drawing/2014/main" val="1098059040"/>
                    </a:ext>
                  </a:extLst>
                </a:gridCol>
                <a:gridCol w="3076832">
                  <a:extLst>
                    <a:ext uri="{9D8B030D-6E8A-4147-A177-3AD203B41FA5}">
                      <a16:colId xmlns:a16="http://schemas.microsoft.com/office/drawing/2014/main" val="984662463"/>
                    </a:ext>
                  </a:extLst>
                </a:gridCol>
                <a:gridCol w="2341417">
                  <a:extLst>
                    <a:ext uri="{9D8B030D-6E8A-4147-A177-3AD203B41FA5}">
                      <a16:colId xmlns:a16="http://schemas.microsoft.com/office/drawing/2014/main" val="3417337224"/>
                    </a:ext>
                  </a:extLst>
                </a:gridCol>
              </a:tblGrid>
              <a:tr h="699929">
                <a:tc>
                  <a:txBody>
                    <a:bodyPr/>
                    <a:lstStyle/>
                    <a:p>
                      <a:r>
                        <a:rPr lang="en-US" sz="18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S.No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8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Author(s)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8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Year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18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en-US" sz="18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Technique Used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8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en-US" sz="18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Strengths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8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en-US" sz="18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Weakness / Limitation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9737333"/>
                  </a:ext>
                </a:extLst>
              </a:tr>
              <a:tr h="796767">
                <a:tc>
                  <a:txBody>
                    <a:bodyPr/>
                    <a:lstStyle/>
                    <a:p>
                      <a:r>
                        <a:rPr lang="en-US" sz="18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Shivalinga, Jayaraj &amp; Paul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Air pressure sensor + Arduino for measuring flow &amp; </a:t>
                      </a:r>
                      <a:r>
                        <a:rPr lang="en-US" sz="1800" b="0" i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indirect purity</a:t>
                      </a:r>
                      <a:r>
                        <a:rPr lang="en-US" sz="18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in portable concentrators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Low-cost and real-time monitoring; easy to build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Indirect estimation of purity (pressure proxy) not direct O₂ sensing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82197533"/>
                  </a:ext>
                </a:extLst>
              </a:tr>
              <a:tr h="1300699">
                <a:tc>
                  <a:txBody>
                    <a:bodyPr/>
                    <a:lstStyle/>
                    <a:p>
                      <a:r>
                        <a:rPr lang="en-US" sz="18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Ardiansyah &amp; Sujiwa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Silica gel filtration analysis to measure oxygen concentration changes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Practical evaluation of media effects on purity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Not a direct sensor method; purity results depend on filtering materials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65271911"/>
                  </a:ext>
                </a:extLst>
              </a:tr>
              <a:tr h="1251121">
                <a:tc>
                  <a:txBody>
                    <a:bodyPr/>
                    <a:lstStyle/>
                    <a:p>
                      <a:r>
                        <a:rPr lang="en-US" sz="18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8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Santos et al. (in MDPI study)</a:t>
                      </a:r>
                      <a:endParaRPr lang="en-US" sz="18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Pressure Swing Adsorption (PSA) parametric optimization measuring oxygen 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Empirical validation of PSA purity performance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Not a dedicated sensing technique, more operational measurement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82532698"/>
                  </a:ext>
                </a:extLst>
              </a:tr>
              <a:tr h="1117169">
                <a:tc>
                  <a:txBody>
                    <a:bodyPr/>
                    <a:lstStyle/>
                    <a:p>
                      <a:r>
                        <a:rPr lang="en-US" sz="18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Intelligent OC closed-loop system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8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MAX30100 feedback + PID control to modulate concentrator based on SpO₂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Automated adjustment of oxygen level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Relies on blood SpO₂ (patient), not direct gas purity sensor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1362651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691124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ECC966-E46D-D80D-7A71-2B49619DCB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33947"/>
          </a:xfrm>
        </p:spPr>
        <p:txBody>
          <a:bodyPr>
            <a:normAutofit/>
          </a:bodyPr>
          <a:lstStyle/>
          <a:p>
            <a:pPr algn="ctr"/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LITERATURE REVIEW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EDB95A-885F-CBB4-3293-1B040DAEE3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28468"/>
            <a:ext cx="10515600" cy="4485736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en-GB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Existing Limitations:</a:t>
            </a:r>
          </a:p>
          <a:p>
            <a:pPr>
              <a:lnSpc>
                <a:spcPct val="100000"/>
              </a:lnSpc>
            </a:pP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Current existing systems mainly use standalone oxygen analysers.</a:t>
            </a:r>
          </a:p>
          <a:p>
            <a:pPr>
              <a:lnSpc>
                <a:spcPct val="100000"/>
              </a:lnSpc>
            </a:pP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Indirect oxygen purity estimation methods.</a:t>
            </a:r>
          </a:p>
          <a:p>
            <a:pPr>
              <a:lnSpc>
                <a:spcPct val="100000"/>
              </a:lnSpc>
            </a:pP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Offline or periodic oxygen purity evaluation.</a:t>
            </a:r>
          </a:p>
          <a:p>
            <a:pPr>
              <a:lnSpc>
                <a:spcPct val="100000"/>
              </a:lnSpc>
            </a:pP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Patient SpO₂–based oxygen control systems.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GB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Proposed system:</a:t>
            </a:r>
          </a:p>
          <a:p>
            <a:pPr>
              <a:lnSpc>
                <a:spcPct val="100000"/>
              </a:lnSpc>
            </a:pP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It is to integrate real-time oxygen purity detection.</a:t>
            </a:r>
          </a:p>
          <a:p>
            <a:pPr>
              <a:lnSpc>
                <a:spcPct val="100000"/>
              </a:lnSpc>
            </a:pP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Safety alerts and user interface integrated</a:t>
            </a:r>
            <a:endParaRPr lang="en-GB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0000"/>
              </a:lnSpc>
              <a:buNone/>
            </a:pPr>
            <a:endParaRPr lang="en-GB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24046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D67EF4-A6A2-4FE0-8DE9-92092F2723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BLOCK DIAGRAM OF A PROPOSED SYSTEM</a:t>
            </a:r>
          </a:p>
        </p:txBody>
      </p:sp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id="{3CBEB30A-AEB2-C484-A28F-CA8FB8771D1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1640" y="1591056"/>
            <a:ext cx="8823960" cy="4632992"/>
          </a:xfrm>
        </p:spPr>
      </p:pic>
    </p:spTree>
    <p:extLst>
      <p:ext uri="{BB962C8B-B14F-4D97-AF65-F5344CB8AC3E}">
        <p14:creationId xmlns:p14="http://schemas.microsoft.com/office/powerpoint/2010/main" val="81505462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DCEE58-06F2-6620-4726-F9B00B72F5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39055"/>
          </a:xfrm>
        </p:spPr>
        <p:txBody>
          <a:bodyPr>
            <a:normAutofit/>
          </a:bodyPr>
          <a:lstStyle/>
          <a:p>
            <a:pPr algn="ctr"/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FLOW CHART</a:t>
            </a:r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1BDECE9B-48F6-2265-2313-2AA30E8EE38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30726" y="1104182"/>
            <a:ext cx="7712014" cy="55554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96172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8406</TotalTime>
  <Words>1886</Words>
  <Application>Microsoft Office PowerPoint</Application>
  <PresentationFormat>Widescreen</PresentationFormat>
  <Paragraphs>307</Paragraphs>
  <Slides>28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34" baseType="lpstr">
      <vt:lpstr>Arial</vt:lpstr>
      <vt:lpstr>Calibri</vt:lpstr>
      <vt:lpstr>Calibri Light</vt:lpstr>
      <vt:lpstr>Times New Roman</vt:lpstr>
      <vt:lpstr>Wingdings</vt:lpstr>
      <vt:lpstr>Office Theme</vt:lpstr>
      <vt:lpstr>DAR ES SALAAM INSTITUTE OF TECHNOLOGY</vt:lpstr>
      <vt:lpstr>BACKGROUND OF THE PROJECT</vt:lpstr>
      <vt:lpstr>PROBLEM STATEMENT</vt:lpstr>
      <vt:lpstr> OBJECTIVES</vt:lpstr>
      <vt:lpstr>OBJECTIVES</vt:lpstr>
      <vt:lpstr>LITERATURE REVIEW</vt:lpstr>
      <vt:lpstr>LITERATURE REVIEW</vt:lpstr>
      <vt:lpstr>      BLOCK DIAGRAM OF A PROPOSED SYSTEM</vt:lpstr>
      <vt:lpstr>FLOW CHART</vt:lpstr>
      <vt:lpstr>DATA COLLECTION</vt:lpstr>
      <vt:lpstr>DATA COLLECTION Primary Data</vt:lpstr>
      <vt:lpstr>PowerPoint Presentation</vt:lpstr>
      <vt:lpstr>PowerPoint Presentation</vt:lpstr>
      <vt:lpstr>PowerPoint Presentation</vt:lpstr>
      <vt:lpstr>PRIMARY DATA VISUALIZATION</vt:lpstr>
      <vt:lpstr>OBSERVATION</vt:lpstr>
      <vt:lpstr>PRIMARY DATA</vt:lpstr>
      <vt:lpstr>Conclusion</vt:lpstr>
      <vt:lpstr>DATA COLLECTION</vt:lpstr>
      <vt:lpstr>OXYGEN SENSING UNIT</vt:lpstr>
      <vt:lpstr>CONTROL UNIT</vt:lpstr>
      <vt:lpstr>COMMUNICATION UNIT</vt:lpstr>
      <vt:lpstr>ALARM SYSTEM</vt:lpstr>
      <vt:lpstr>DISCONNECTION VALVE</vt:lpstr>
      <vt:lpstr>POWER SUPPLY</vt:lpstr>
      <vt:lpstr>DISPLAY UNIT</vt:lpstr>
      <vt:lpstr>Conclusion</vt:lpstr>
      <vt:lpstr>REFERENCES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DAR ES SALAAM INSTITUTE OF TECHNOLOGY</dc:title>
  <dc:creator>magegejuma50@gmail.com</dc:creator>
  <cp:lastModifiedBy>Siemens Lab</cp:lastModifiedBy>
  <cp:revision>142</cp:revision>
  <dcterms:created xsi:type="dcterms:W3CDTF">2025-12-12T16:35:43Z</dcterms:created>
  <dcterms:modified xsi:type="dcterms:W3CDTF">2026-04-18T17:22:48Z</dcterms:modified>
</cp:coreProperties>
</file>