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70" r:id="rId5"/>
    <p:sldId id="269" r:id="rId6"/>
    <p:sldId id="263" r:id="rId7"/>
    <p:sldId id="271" r:id="rId8"/>
    <p:sldId id="272" r:id="rId9"/>
    <p:sldId id="273" r:id="rId10"/>
    <p:sldId id="274" r:id="rId11"/>
    <p:sldId id="275"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gegejuma50@gmail.com" initials="m" lastIdx="1" clrIdx="0">
    <p:extLst>
      <p:ext uri="{19B8F6BF-5375-455C-9EA6-DF929625EA0E}">
        <p15:presenceInfo xmlns:p15="http://schemas.microsoft.com/office/powerpoint/2012/main" userId="9f0fc9847499d8fa" providerId="Windows Live"/>
      </p:ext>
    </p:extLst>
  </p:cmAuthor>
  <p:cmAuthor id="2" name="Siemens Lab" initials="SL" lastIdx="3" clrIdx="1">
    <p:extLst>
      <p:ext uri="{19B8F6BF-5375-455C-9EA6-DF929625EA0E}">
        <p15:presenceInfo xmlns:p15="http://schemas.microsoft.com/office/powerpoint/2012/main" userId="5e3ffd11e7bf6fd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5" autoAdjust="0"/>
    <p:restoredTop sz="94660"/>
  </p:normalViewPr>
  <p:slideViewPr>
    <p:cSldViewPr snapToGrid="0">
      <p:cViewPr varScale="1">
        <p:scale>
          <a:sx n="84" d="100"/>
          <a:sy n="84" d="100"/>
        </p:scale>
        <p:origin x="114"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6-01-04T12:33:49.972" idx="1">
    <p:pos x="6680" y="768"/>
    <p:text>uwa wanashauri iwe fupi isiwe na maelezo just Focus on the core goal</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6-01-04T13:22:46.951" idx="3">
    <p:pos x="6926" y="936"/>
    <p:text>hapa nimeandika hivi maana ndovitu watataka kuona so atleast andika vitu ambavyo unaweza kuwaonesha</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12E76-CB45-4F01-907F-0B5A6EDC62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01A6E3-D551-40A7-AB26-2F8D82662D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62E22A-BFEB-483E-96E4-1CDB84780FAB}"/>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F86D9059-A058-4550-96A8-C6BAE09EF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736CBF-2504-4592-9AB1-F0DE5B3B3C1D}"/>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163796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790D3-A74A-4FD6-B080-83C8863FEF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F59B58-A739-4036-B219-C23B12A339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1D92A1-7484-47EC-A685-F4A155B0C527}"/>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1135D144-6C50-4993-898B-B88A880917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FA0516-E6D4-47A7-8849-9C22E6BF0B6D}"/>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1962914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BAC171-D710-459A-8A61-9BA72E4F07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155E5-2E02-4981-817C-496EB535AE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B92699-B83C-46B2-AA98-17F5EF624937}"/>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997CD228-17CC-484F-B8C2-AF7D0E012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0300E1-A475-490C-B3FB-4D88E050CAA4}"/>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3748256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39935-614F-4DA5-A10A-6ADEF69BD7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1FF2F9-6562-45BE-ACAB-BA82BAEE7B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0CDCAE-D47B-48F5-AAF3-6E89547D377F}"/>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02268B18-00AE-4C84-A725-577E460CF4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888FE0-9D74-469B-B097-A7E7CDDF3B5A}"/>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251061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1C13E-CADE-4C6D-B262-CBDE43CC37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42BDCD-DA49-420F-97C0-6445512CD3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661DBE-3E8B-4DE3-A6DB-A3E1542E6111}"/>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7238BF91-4501-40C8-836B-DB37BF0E8A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86870-A537-485D-A961-1424D96A0422}"/>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1835866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DBE5-03CF-422F-8871-F033306FEA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BD7AB4-E705-435F-B87C-68241E06A6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D7EA10-080B-42CC-B498-ECEA7AE0CB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0EBEFB-703A-47A6-95CA-95ECFA08F0EB}"/>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6" name="Footer Placeholder 5">
            <a:extLst>
              <a:ext uri="{FF2B5EF4-FFF2-40B4-BE49-F238E27FC236}">
                <a16:creationId xmlns:a16="http://schemas.microsoft.com/office/drawing/2014/main" id="{5DCB8ED0-3011-4091-9C08-B98A12FD24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E492B-DD18-48F7-AD28-9D1EEF4AFCD0}"/>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1728010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9401-C030-42EC-8EC1-17A56E032F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DE1CEF-EE00-4FFF-9F8E-A01F77DAC0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F3F4AD-B5F6-4E34-A0DB-E5C76F87FE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DEFCDCA-655C-4B08-B42C-B2287ADE0A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780368-C0AA-4DCC-8DFE-C8E9F465D0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BFCD77-A8AB-421C-AF95-D37B7BBF4B37}"/>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8" name="Footer Placeholder 7">
            <a:extLst>
              <a:ext uri="{FF2B5EF4-FFF2-40B4-BE49-F238E27FC236}">
                <a16:creationId xmlns:a16="http://schemas.microsoft.com/office/drawing/2014/main" id="{C06EF2F8-6223-4585-BA19-2C8D456C9A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9DD20D-42FF-4899-89BE-AAB07A0C7806}"/>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342262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608C7-5545-4F89-A2C6-1C5953394C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972944-CD7F-415B-BC33-57D9C4EE5AEF}"/>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4" name="Footer Placeholder 3">
            <a:extLst>
              <a:ext uri="{FF2B5EF4-FFF2-40B4-BE49-F238E27FC236}">
                <a16:creationId xmlns:a16="http://schemas.microsoft.com/office/drawing/2014/main" id="{6E2D414E-A2BB-4CAD-8D89-2A7B92AF17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0F3BB4-2461-4F7D-A796-310235D3ADE1}"/>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336272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AEC6B7-EF8F-43C5-8C92-A7CB6E49F54E}"/>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3" name="Footer Placeholder 2">
            <a:extLst>
              <a:ext uri="{FF2B5EF4-FFF2-40B4-BE49-F238E27FC236}">
                <a16:creationId xmlns:a16="http://schemas.microsoft.com/office/drawing/2014/main" id="{4198AD49-5979-4043-B797-2C544EDB10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5D8ED2-91CB-45E0-A447-0875BBCE5FB3}"/>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92519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B5F52-C3F7-4613-8889-9BA1A94E38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519156-AA80-45D6-81C8-64C865325D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B6613A-2321-4E83-B3F1-AFECDD060E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20F2FF-08BE-47EE-9FD2-0BBC668AC4FA}"/>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6" name="Footer Placeholder 5">
            <a:extLst>
              <a:ext uri="{FF2B5EF4-FFF2-40B4-BE49-F238E27FC236}">
                <a16:creationId xmlns:a16="http://schemas.microsoft.com/office/drawing/2014/main" id="{AA9739E8-65DF-4C0D-8B89-4E4C3C3B4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977B86-184B-48B9-83BF-00208C9A5822}"/>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3210738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68C15-454D-470F-9AA4-857676A9B9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AD6932-507B-4E7D-A904-58A311A696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A0125D-44E5-4F21-B5E2-995C4AAF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AC6EA5-C6DD-4A4B-8B64-319D24FE9AD1}"/>
              </a:ext>
            </a:extLst>
          </p:cNvPr>
          <p:cNvSpPr>
            <a:spLocks noGrp="1"/>
          </p:cNvSpPr>
          <p:nvPr>
            <p:ph type="dt" sz="half" idx="10"/>
          </p:nvPr>
        </p:nvSpPr>
        <p:spPr/>
        <p:txBody>
          <a:bodyPr/>
          <a:lstStyle/>
          <a:p>
            <a:fld id="{653333EF-5CF6-4802-8C2F-0FFE118EBA0E}" type="datetimeFigureOut">
              <a:rPr lang="en-US" smtClean="0"/>
              <a:t>1/4/2026</a:t>
            </a:fld>
            <a:endParaRPr lang="en-US"/>
          </a:p>
        </p:txBody>
      </p:sp>
      <p:sp>
        <p:nvSpPr>
          <p:cNvPr id="6" name="Footer Placeholder 5">
            <a:extLst>
              <a:ext uri="{FF2B5EF4-FFF2-40B4-BE49-F238E27FC236}">
                <a16:creationId xmlns:a16="http://schemas.microsoft.com/office/drawing/2014/main" id="{F43BE68B-2D00-46E7-AEEE-A73B7DF45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539E4-B0B2-479C-B4DB-0ECED63099B9}"/>
              </a:ext>
            </a:extLst>
          </p:cNvPr>
          <p:cNvSpPr>
            <a:spLocks noGrp="1"/>
          </p:cNvSpPr>
          <p:nvPr>
            <p:ph type="sldNum" sz="quarter" idx="12"/>
          </p:nvPr>
        </p:nvSpPr>
        <p:spPr/>
        <p:txBody>
          <a:bodyPr/>
          <a:lstStyle/>
          <a:p>
            <a:fld id="{59866121-8BD6-4E63-AED3-DFDCFC6B98DC}" type="slidenum">
              <a:rPr lang="en-US" smtClean="0"/>
              <a:t>‹#›</a:t>
            </a:fld>
            <a:endParaRPr lang="en-US"/>
          </a:p>
        </p:txBody>
      </p:sp>
    </p:spTree>
    <p:extLst>
      <p:ext uri="{BB962C8B-B14F-4D97-AF65-F5344CB8AC3E}">
        <p14:creationId xmlns:p14="http://schemas.microsoft.com/office/powerpoint/2010/main" val="3221930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3E26B7-6224-4014-835E-38D91AE5FD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A12637-9B1A-485F-BEE7-6C8EE642E2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CE277E-CB30-4569-8239-06F00C55C5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3333EF-5CF6-4802-8C2F-0FFE118EBA0E}" type="datetimeFigureOut">
              <a:rPr lang="en-US" smtClean="0"/>
              <a:t>1/4/2026</a:t>
            </a:fld>
            <a:endParaRPr lang="en-US"/>
          </a:p>
        </p:txBody>
      </p:sp>
      <p:sp>
        <p:nvSpPr>
          <p:cNvPr id="5" name="Footer Placeholder 4">
            <a:extLst>
              <a:ext uri="{FF2B5EF4-FFF2-40B4-BE49-F238E27FC236}">
                <a16:creationId xmlns:a16="http://schemas.microsoft.com/office/drawing/2014/main" id="{36F2BD02-5357-4436-B7F6-EAEFA54624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E02E8E-9C00-452E-A72C-67BCA6537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866121-8BD6-4E63-AED3-DFDCFC6B98DC}" type="slidenum">
              <a:rPr lang="en-US" smtClean="0"/>
              <a:t>‹#›</a:t>
            </a:fld>
            <a:endParaRPr lang="en-US"/>
          </a:p>
        </p:txBody>
      </p:sp>
    </p:spTree>
    <p:extLst>
      <p:ext uri="{BB962C8B-B14F-4D97-AF65-F5344CB8AC3E}">
        <p14:creationId xmlns:p14="http://schemas.microsoft.com/office/powerpoint/2010/main" val="470426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DB886-D441-4357-9A9D-E04DA3BA6E5C}"/>
              </a:ext>
            </a:extLst>
          </p:cNvPr>
          <p:cNvSpPr>
            <a:spLocks noGrp="1"/>
          </p:cNvSpPr>
          <p:nvPr>
            <p:ph type="ctrTitle"/>
          </p:nvPr>
        </p:nvSpPr>
        <p:spPr>
          <a:xfrm>
            <a:off x="1943101" y="112397"/>
            <a:ext cx="9582150" cy="537208"/>
          </a:xfrm>
        </p:spPr>
        <p:txBody>
          <a:bodyPr>
            <a:normAutofit/>
          </a:bodyPr>
          <a:lstStyle/>
          <a:p>
            <a:r>
              <a:rPr lang="en-US" sz="3200" dirty="0">
                <a:latin typeface="Times New Roman" panose="02020603050405020304" pitchFamily="18" charset="0"/>
                <a:cs typeface="Times New Roman" panose="02020603050405020304" pitchFamily="18" charset="0"/>
              </a:rPr>
              <a:t>DAR ES SALAAM INSTITUTE OF TECHNOLOGY</a:t>
            </a:r>
            <a:endParaRPr lang="en-US" sz="3200" dirty="0"/>
          </a:p>
        </p:txBody>
      </p:sp>
      <p:sp>
        <p:nvSpPr>
          <p:cNvPr id="3" name="Subtitle 2">
            <a:extLst>
              <a:ext uri="{FF2B5EF4-FFF2-40B4-BE49-F238E27FC236}">
                <a16:creationId xmlns:a16="http://schemas.microsoft.com/office/drawing/2014/main" id="{011448F1-C718-4A51-85D8-1DFB420B02A9}"/>
              </a:ext>
            </a:extLst>
          </p:cNvPr>
          <p:cNvSpPr>
            <a:spLocks noGrp="1"/>
          </p:cNvSpPr>
          <p:nvPr>
            <p:ph type="subTitle" idx="1"/>
          </p:nvPr>
        </p:nvSpPr>
        <p:spPr>
          <a:xfrm>
            <a:off x="1523999" y="2065974"/>
            <a:ext cx="9144001" cy="5010150"/>
          </a:xfrm>
        </p:spPr>
        <p:txBody>
          <a:bodyPr>
            <a:normAutofit/>
          </a:bodyPr>
          <a:lstStyle/>
          <a:p>
            <a:pPr marL="0" indent="0">
              <a:lnSpc>
                <a:spcPct val="100000"/>
              </a:lnSpc>
              <a:buNone/>
            </a:pPr>
            <a:r>
              <a:rPr lang="en-US" sz="3200" dirty="0">
                <a:latin typeface="Times New Roman" panose="02020603050405020304" pitchFamily="18" charset="0"/>
                <a:cs typeface="Times New Roman" panose="02020603050405020304" pitchFamily="18" charset="0"/>
              </a:rPr>
              <a:t>PROJECT TITLE:</a:t>
            </a:r>
            <a:r>
              <a:rPr lang="en-US" sz="3200" b="1" dirty="0">
                <a:latin typeface="Times New Roman" panose="02020603050405020304" pitchFamily="18" charset="0"/>
                <a:cs typeface="Times New Roman" panose="02020603050405020304" pitchFamily="18" charset="0"/>
              </a:rPr>
              <a:t>DETECTION OF OXYGEN PURITY LEVEL IN AN OXYGEN CONCETRATOR USING MACHINE LEARNING</a:t>
            </a:r>
          </a:p>
          <a:p>
            <a:pPr marL="0" indent="0">
              <a:lnSpc>
                <a:spcPct val="100000"/>
              </a:lnSpc>
              <a:buNone/>
            </a:pPr>
            <a:r>
              <a:rPr lang="en-US" sz="3200" dirty="0">
                <a:latin typeface="Times New Roman" panose="02020603050405020304" pitchFamily="18" charset="0"/>
                <a:cs typeface="Times New Roman" panose="02020603050405020304" pitchFamily="18" charset="0"/>
              </a:rPr>
              <a:t>MODULE</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PROJECT CONCEPTUALIZATION</a:t>
            </a:r>
          </a:p>
          <a:p>
            <a:pPr marL="0" indent="0">
              <a:lnSpc>
                <a:spcPct val="100000"/>
              </a:lnSpc>
              <a:buNone/>
            </a:pPr>
            <a:r>
              <a:rPr lang="en-US" sz="3200" dirty="0">
                <a:latin typeface="Times New Roman" panose="02020603050405020304" pitchFamily="18" charset="0"/>
                <a:cs typeface="Times New Roman" panose="02020603050405020304" pitchFamily="18" charset="0"/>
              </a:rPr>
              <a:t>PROJECT TYPE: PROLEM SOLVING</a:t>
            </a:r>
          </a:p>
          <a:p>
            <a:pPr marL="0" lvl="0" indent="0">
              <a:lnSpc>
                <a:spcPct val="100000"/>
              </a:lnSpc>
              <a:buNone/>
            </a:pPr>
            <a:r>
              <a:rPr lang="en-US" sz="3200" dirty="0">
                <a:latin typeface="Times New Roman" panose="02020603050405020304" pitchFamily="18" charset="0"/>
                <a:cs typeface="Times New Roman" panose="02020603050405020304" pitchFamily="18" charset="0"/>
              </a:rPr>
              <a:t>CLASS :BENG22 ETE </a:t>
            </a:r>
          </a:p>
          <a:p>
            <a:pPr marL="0" lvl="0" indent="0" algn="l">
              <a:lnSpc>
                <a:spcPct val="100000"/>
              </a:lnSpc>
              <a:buNone/>
            </a:pPr>
            <a:endParaRPr lang="en-US" sz="1800" dirty="0">
              <a:latin typeface="Times New Roman" panose="02020603050405020304" pitchFamily="18" charset="0"/>
              <a:cs typeface="Times New Roman" panose="02020603050405020304" pitchFamily="18" charset="0"/>
            </a:endParaRPr>
          </a:p>
          <a:p>
            <a:pPr marL="0" lvl="0" indent="0" algn="l">
              <a:lnSpc>
                <a:spcPct val="100000"/>
              </a:lnSpc>
              <a:buNone/>
            </a:pPr>
            <a:endParaRPr lang="en-US" sz="2400" dirty="0">
              <a:latin typeface="Times New Roman" panose="02020603050405020304" pitchFamily="18" charset="0"/>
              <a:cs typeface="Times New Roman" panose="02020603050405020304" pitchFamily="18" charset="0"/>
            </a:endParaRPr>
          </a:p>
          <a:p>
            <a:endParaRPr lang="en-US" dirty="0"/>
          </a:p>
        </p:txBody>
      </p:sp>
      <p:pic>
        <p:nvPicPr>
          <p:cNvPr id="4" name="Picture 5" descr="IMG_256">
            <a:extLst>
              <a:ext uri="{FF2B5EF4-FFF2-40B4-BE49-F238E27FC236}">
                <a16:creationId xmlns:a16="http://schemas.microsoft.com/office/drawing/2014/main" id="{8E31F46E-D651-4D5F-A658-FDEF20BBF751}"/>
              </a:ext>
            </a:extLst>
          </p:cNvPr>
          <p:cNvPicPr>
            <a:picLocks noChangeAspect="1"/>
          </p:cNvPicPr>
          <p:nvPr/>
        </p:nvPicPr>
        <p:blipFill>
          <a:blip r:embed="rId2"/>
          <a:stretch>
            <a:fillRect/>
          </a:stretch>
        </p:blipFill>
        <p:spPr>
          <a:xfrm>
            <a:off x="5778501" y="649605"/>
            <a:ext cx="1911350" cy="1514475"/>
          </a:xfrm>
          <a:prstGeom prst="rect">
            <a:avLst/>
          </a:prstGeom>
          <a:noFill/>
          <a:ln w="9525">
            <a:noFill/>
          </a:ln>
        </p:spPr>
      </p:pic>
      <p:graphicFrame>
        <p:nvGraphicFramePr>
          <p:cNvPr id="5" name="Table 5">
            <a:extLst>
              <a:ext uri="{FF2B5EF4-FFF2-40B4-BE49-F238E27FC236}">
                <a16:creationId xmlns:a16="http://schemas.microsoft.com/office/drawing/2014/main" id="{85181E5F-3B3C-48FE-89D3-CA7547DCBE45}"/>
              </a:ext>
            </a:extLst>
          </p:cNvPr>
          <p:cNvGraphicFramePr>
            <a:graphicFrameLocks noGrp="1"/>
          </p:cNvGraphicFramePr>
          <p:nvPr>
            <p:extLst>
              <p:ext uri="{D42A27DB-BD31-4B8C-83A1-F6EECF244321}">
                <p14:modId xmlns:p14="http://schemas.microsoft.com/office/powerpoint/2010/main" val="3612753951"/>
              </p:ext>
            </p:extLst>
          </p:nvPr>
        </p:nvGraphicFramePr>
        <p:xfrm>
          <a:off x="2495550" y="5527964"/>
          <a:ext cx="7340601" cy="1217640"/>
        </p:xfrm>
        <a:graphic>
          <a:graphicData uri="http://schemas.openxmlformats.org/drawingml/2006/table">
            <a:tbl>
              <a:tblPr firstRow="1" bandRow="1">
                <a:tableStyleId>{5C22544A-7EE6-4342-B048-85BDC9FD1C3A}</a:tableStyleId>
              </a:tblPr>
              <a:tblGrid>
                <a:gridCol w="3402147">
                  <a:extLst>
                    <a:ext uri="{9D8B030D-6E8A-4147-A177-3AD203B41FA5}">
                      <a16:colId xmlns:a16="http://schemas.microsoft.com/office/drawing/2014/main" val="1818867890"/>
                    </a:ext>
                  </a:extLst>
                </a:gridCol>
                <a:gridCol w="3938454">
                  <a:extLst>
                    <a:ext uri="{9D8B030D-6E8A-4147-A177-3AD203B41FA5}">
                      <a16:colId xmlns:a16="http://schemas.microsoft.com/office/drawing/2014/main" val="155088083"/>
                    </a:ext>
                  </a:extLst>
                </a:gridCol>
              </a:tblGrid>
              <a:tr h="608820">
                <a:tc>
                  <a:txBody>
                    <a:bodyPr/>
                    <a:lstStyle/>
                    <a:p>
                      <a:r>
                        <a:rPr lang="en-US" sz="3200" dirty="0">
                          <a:latin typeface="Times New Roman" panose="02020603050405020304" pitchFamily="18" charset="0"/>
                          <a:cs typeface="Times New Roman" panose="02020603050405020304" pitchFamily="18" charset="0"/>
                        </a:rPr>
                        <a:t>NAME</a:t>
                      </a:r>
                    </a:p>
                  </a:txBody>
                  <a:tcPr/>
                </a:tc>
                <a:tc>
                  <a:txBody>
                    <a:bodyPr/>
                    <a:lstStyle/>
                    <a:p>
                      <a:r>
                        <a:rPr lang="en-US" sz="3200" dirty="0">
                          <a:latin typeface="Times New Roman" panose="02020603050405020304" pitchFamily="18" charset="0"/>
                          <a:cs typeface="Times New Roman" panose="02020603050405020304" pitchFamily="18" charset="0"/>
                        </a:rPr>
                        <a:t>REGISTRATION</a:t>
                      </a:r>
                    </a:p>
                  </a:txBody>
                  <a:tcPr/>
                </a:tc>
                <a:extLst>
                  <a:ext uri="{0D108BD9-81ED-4DB2-BD59-A6C34878D82A}">
                    <a16:rowId xmlns:a16="http://schemas.microsoft.com/office/drawing/2014/main" val="3471383394"/>
                  </a:ext>
                </a:extLst>
              </a:tr>
              <a:tr h="608820">
                <a:tc>
                  <a:txBody>
                    <a:bodyPr/>
                    <a:lstStyle/>
                    <a:p>
                      <a:r>
                        <a:rPr lang="en-US" sz="3200" dirty="0">
                          <a:latin typeface="Times New Roman" panose="02020603050405020304" pitchFamily="18" charset="0"/>
                          <a:cs typeface="Times New Roman" panose="02020603050405020304" pitchFamily="18" charset="0"/>
                        </a:rPr>
                        <a:t>SILVIA MARTINI</a:t>
                      </a:r>
                    </a:p>
                  </a:txBody>
                  <a:tcPr/>
                </a:tc>
                <a:tc>
                  <a:txBody>
                    <a:bodyPr/>
                    <a:lstStyle/>
                    <a:p>
                      <a:r>
                        <a:rPr lang="en-US" sz="3200" dirty="0">
                          <a:latin typeface="Times New Roman" panose="02020603050405020304" pitchFamily="18" charset="0"/>
                          <a:cs typeface="Times New Roman" panose="02020603050405020304" pitchFamily="18" charset="0"/>
                        </a:rPr>
                        <a:t>220647497022</a:t>
                      </a:r>
                    </a:p>
                  </a:txBody>
                  <a:tcPr/>
                </a:tc>
                <a:extLst>
                  <a:ext uri="{0D108BD9-81ED-4DB2-BD59-A6C34878D82A}">
                    <a16:rowId xmlns:a16="http://schemas.microsoft.com/office/drawing/2014/main" val="1197594432"/>
                  </a:ext>
                </a:extLst>
              </a:tr>
            </a:tbl>
          </a:graphicData>
        </a:graphic>
      </p:graphicFrame>
    </p:spTree>
    <p:extLst>
      <p:ext uri="{BB962C8B-B14F-4D97-AF65-F5344CB8AC3E}">
        <p14:creationId xmlns:p14="http://schemas.microsoft.com/office/powerpoint/2010/main" val="193762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76CA742-E3AA-4A4E-8B31-0673943F441F}"/>
              </a:ext>
            </a:extLst>
          </p:cNvPr>
          <p:cNvGraphicFramePr>
            <a:graphicFrameLocks noGrp="1"/>
          </p:cNvGraphicFramePr>
          <p:nvPr>
            <p:extLst>
              <p:ext uri="{D42A27DB-BD31-4B8C-83A1-F6EECF244321}">
                <p14:modId xmlns:p14="http://schemas.microsoft.com/office/powerpoint/2010/main" val="1894275303"/>
              </p:ext>
            </p:extLst>
          </p:nvPr>
        </p:nvGraphicFramePr>
        <p:xfrm>
          <a:off x="838200" y="879765"/>
          <a:ext cx="10515600" cy="1019694"/>
        </p:xfrm>
        <a:graphic>
          <a:graphicData uri="http://schemas.openxmlformats.org/drawingml/2006/table">
            <a:tbl>
              <a:tblPr firstRow="1" bandRow="1">
                <a:tableStyleId>{5940675A-B579-460E-94D1-54222C63F5DA}</a:tableStyleId>
              </a:tblPr>
              <a:tblGrid>
                <a:gridCol w="810491">
                  <a:extLst>
                    <a:ext uri="{9D8B030D-6E8A-4147-A177-3AD203B41FA5}">
                      <a16:colId xmlns:a16="http://schemas.microsoft.com/office/drawing/2014/main" val="728898393"/>
                    </a:ext>
                  </a:extLst>
                </a:gridCol>
                <a:gridCol w="1427018">
                  <a:extLst>
                    <a:ext uri="{9D8B030D-6E8A-4147-A177-3AD203B41FA5}">
                      <a16:colId xmlns:a16="http://schemas.microsoft.com/office/drawing/2014/main" val="1033746885"/>
                    </a:ext>
                  </a:extLst>
                </a:gridCol>
                <a:gridCol w="1246909">
                  <a:extLst>
                    <a:ext uri="{9D8B030D-6E8A-4147-A177-3AD203B41FA5}">
                      <a16:colId xmlns:a16="http://schemas.microsoft.com/office/drawing/2014/main" val="1267293798"/>
                    </a:ext>
                  </a:extLst>
                </a:gridCol>
                <a:gridCol w="2216727">
                  <a:extLst>
                    <a:ext uri="{9D8B030D-6E8A-4147-A177-3AD203B41FA5}">
                      <a16:colId xmlns:a16="http://schemas.microsoft.com/office/drawing/2014/main" val="2960357681"/>
                    </a:ext>
                  </a:extLst>
                </a:gridCol>
                <a:gridCol w="2286000">
                  <a:extLst>
                    <a:ext uri="{9D8B030D-6E8A-4147-A177-3AD203B41FA5}">
                      <a16:colId xmlns:a16="http://schemas.microsoft.com/office/drawing/2014/main" val="1251656479"/>
                    </a:ext>
                  </a:extLst>
                </a:gridCol>
                <a:gridCol w="2528455">
                  <a:extLst>
                    <a:ext uri="{9D8B030D-6E8A-4147-A177-3AD203B41FA5}">
                      <a16:colId xmlns:a16="http://schemas.microsoft.com/office/drawing/2014/main" val="3595889144"/>
                    </a:ext>
                  </a:extLst>
                </a:gridCol>
              </a:tblGrid>
              <a:tr h="1019694">
                <a:tc>
                  <a:txBody>
                    <a:bodyPr/>
                    <a:lstStyle/>
                    <a:p>
                      <a:r>
                        <a:rPr lang="en-US" dirty="0"/>
                        <a:t>20.</a:t>
                      </a:r>
                    </a:p>
                  </a:txBody>
                  <a:tcPr/>
                </a:tc>
                <a:tc>
                  <a:txBody>
                    <a:bodyPr/>
                    <a:lstStyle/>
                    <a:p>
                      <a:r>
                        <a:rPr lang="en-US" dirty="0"/>
                        <a:t>Marin et al.</a:t>
                      </a:r>
                    </a:p>
                  </a:txBody>
                  <a:tcPr anchor="ctr"/>
                </a:tc>
                <a:tc>
                  <a:txBody>
                    <a:bodyPr/>
                    <a:lstStyle/>
                    <a:p>
                      <a:r>
                        <a:rPr lang="en-US" dirty="0"/>
                        <a:t>2023</a:t>
                      </a:r>
                    </a:p>
                  </a:txBody>
                  <a:tcPr/>
                </a:tc>
                <a:tc>
                  <a:txBody>
                    <a:bodyPr/>
                    <a:lstStyle/>
                    <a:p>
                      <a:r>
                        <a:rPr lang="en-US" dirty="0"/>
                        <a:t>PCA + Regression for reduced feature gas models</a:t>
                      </a:r>
                    </a:p>
                  </a:txBody>
                  <a:tcPr/>
                </a:tc>
                <a:tc>
                  <a:txBody>
                    <a:bodyPr/>
                    <a:lstStyle/>
                    <a:p>
                      <a:r>
                        <a:rPr lang="en-US" dirty="0"/>
                        <a:t>Reduces dimension</a:t>
                      </a:r>
                    </a:p>
                  </a:txBody>
                  <a:tcPr/>
                </a:tc>
                <a:tc>
                  <a:txBody>
                    <a:bodyPr/>
                    <a:lstStyle/>
                    <a:p>
                      <a:r>
                        <a:rPr lang="en-US" dirty="0"/>
                        <a:t>PCA may lose info</a:t>
                      </a:r>
                    </a:p>
                  </a:txBody>
                  <a:tcPr/>
                </a:tc>
                <a:extLst>
                  <a:ext uri="{0D108BD9-81ED-4DB2-BD59-A6C34878D82A}">
                    <a16:rowId xmlns:a16="http://schemas.microsoft.com/office/drawing/2014/main" val="3552821426"/>
                  </a:ext>
                </a:extLst>
              </a:tr>
            </a:tbl>
          </a:graphicData>
        </a:graphic>
      </p:graphicFrame>
    </p:spTree>
    <p:extLst>
      <p:ext uri="{BB962C8B-B14F-4D97-AF65-F5344CB8AC3E}">
        <p14:creationId xmlns:p14="http://schemas.microsoft.com/office/powerpoint/2010/main" val="1392297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611A6-87F7-42AF-BCA0-98213479CBA5}"/>
              </a:ext>
            </a:extLst>
          </p:cNvPr>
          <p:cNvSpPr>
            <a:spLocks noGrp="1"/>
          </p:cNvSpPr>
          <p:nvPr>
            <p:ph type="ctrTitle"/>
          </p:nvPr>
        </p:nvSpPr>
        <p:spPr>
          <a:xfrm>
            <a:off x="1524000" y="810491"/>
            <a:ext cx="8908473" cy="1239982"/>
          </a:xfrm>
        </p:spPr>
        <p:txBody>
          <a:bodyPr>
            <a:normAutofit fontScale="90000"/>
          </a:bodyPr>
          <a:lstStyle/>
          <a:p>
            <a:br>
              <a:rPr lang="en-US" sz="3600" b="1" dirty="0"/>
            </a:br>
            <a:br>
              <a:rPr lang="en-US" sz="3600" b="1" dirty="0"/>
            </a:br>
            <a:br>
              <a:rPr lang="en-US" sz="3600" b="1" dirty="0"/>
            </a:br>
            <a:br>
              <a:rPr lang="en-US" sz="3600" b="1" dirty="0"/>
            </a:br>
            <a:r>
              <a:rPr lang="en-US" sz="3600" b="1" dirty="0">
                <a:latin typeface="Times New Roman" panose="02020603050405020304" pitchFamily="18" charset="0"/>
                <a:cs typeface="Times New Roman" panose="02020603050405020304" pitchFamily="18" charset="0"/>
              </a:rPr>
              <a:t>LITERATURE REVIEW</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Existing Work</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B930876-B8EF-4101-95C1-3E57CD558022}"/>
              </a:ext>
            </a:extLst>
          </p:cNvPr>
          <p:cNvSpPr>
            <a:spLocks noGrp="1"/>
          </p:cNvSpPr>
          <p:nvPr>
            <p:ph type="subTitle" idx="1"/>
          </p:nvPr>
        </p:nvSpPr>
        <p:spPr>
          <a:xfrm>
            <a:off x="1524000" y="2549236"/>
            <a:ext cx="9144000" cy="3498273"/>
          </a:xfrm>
        </p:spPr>
        <p:txBody>
          <a:bodyPr>
            <a:normAutofit lnSpcReduction="10000"/>
          </a:bodyPr>
          <a:lstStyle/>
          <a:p>
            <a:pPr algn="l">
              <a:buFont typeface="Arial" panose="020B0604020202020204" pitchFamily="34" charset="0"/>
              <a:buChar char="•"/>
            </a:pPr>
            <a:r>
              <a:rPr lang="en-US" sz="2800" dirty="0">
                <a:latin typeface="Times New Roman" panose="02020603050405020304" pitchFamily="18" charset="0"/>
                <a:ea typeface="Tahoma" panose="020B0604030504040204" pitchFamily="34" charset="0"/>
                <a:cs typeface="Times New Roman" panose="02020603050405020304" pitchFamily="18" charset="0"/>
              </a:rPr>
              <a:t>Machine learning regression techniques are used to predict oxygen-related parameters.</a:t>
            </a:r>
          </a:p>
          <a:p>
            <a:pPr algn="l">
              <a:buFont typeface="Arial" panose="020B0604020202020204" pitchFamily="34" charset="0"/>
              <a:buChar char="•"/>
            </a:pPr>
            <a:r>
              <a:rPr lang="en-US" sz="2800" dirty="0">
                <a:latin typeface="Times New Roman" panose="02020603050405020304" pitchFamily="18" charset="0"/>
                <a:ea typeface="Tahoma" panose="020B0604030504040204" pitchFamily="34" charset="0"/>
                <a:cs typeface="Times New Roman" panose="02020603050405020304" pitchFamily="18" charset="0"/>
              </a:rPr>
              <a:t>Common models include Linear Regression, Support vector machine, Random Forest and Ensemble methods.</a:t>
            </a:r>
          </a:p>
          <a:p>
            <a:pPr algn="l">
              <a:buFont typeface="Arial" panose="020B0604020202020204" pitchFamily="34" charset="0"/>
              <a:buChar char="•"/>
            </a:pPr>
            <a:r>
              <a:rPr lang="en-US" sz="2800" dirty="0">
                <a:latin typeface="Times New Roman" panose="02020603050405020304" pitchFamily="18" charset="0"/>
                <a:ea typeface="Tahoma" panose="020B0604030504040204" pitchFamily="34" charset="0"/>
                <a:cs typeface="Times New Roman" panose="02020603050405020304" pitchFamily="18" charset="0"/>
              </a:rPr>
              <a:t>Sensor-based and IoT systems are widely used for oxygen monitoring.</a:t>
            </a:r>
          </a:p>
          <a:p>
            <a:pPr algn="l">
              <a:buFont typeface="Arial" panose="020B0604020202020204" pitchFamily="34" charset="0"/>
              <a:buChar char="•"/>
            </a:pPr>
            <a:r>
              <a:rPr lang="en-US" sz="2800" dirty="0">
                <a:latin typeface="Times New Roman" panose="02020603050405020304" pitchFamily="18" charset="0"/>
                <a:ea typeface="Tahoma" panose="020B0604030504040204" pitchFamily="34" charset="0"/>
                <a:cs typeface="Times New Roman" panose="02020603050405020304" pitchFamily="18" charset="0"/>
              </a:rPr>
              <a:t>Regression models show good accuracy with proper feature selection.</a:t>
            </a:r>
          </a:p>
          <a:p>
            <a:endParaRPr lang="en-US" dirty="0"/>
          </a:p>
        </p:txBody>
      </p:sp>
    </p:spTree>
    <p:extLst>
      <p:ext uri="{BB962C8B-B14F-4D97-AF65-F5344CB8AC3E}">
        <p14:creationId xmlns:p14="http://schemas.microsoft.com/office/powerpoint/2010/main" val="2997220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D95B9A-2A8E-4BC0-B6C9-61E9E74CAE4A}"/>
              </a:ext>
            </a:extLst>
          </p:cNvPr>
          <p:cNvSpPr>
            <a:spLocks noGrp="1"/>
          </p:cNvSpPr>
          <p:nvPr>
            <p:ph type="title"/>
          </p:nvPr>
        </p:nvSpPr>
        <p:spPr/>
        <p:txBody>
          <a:bodyPr>
            <a:normAutofit fontScale="90000"/>
          </a:bodyPr>
          <a:lstStyle/>
          <a:p>
            <a:br>
              <a:rPr lang="en-US" b="1" dirty="0"/>
            </a:br>
            <a:r>
              <a:rPr lang="en-US" sz="4400" b="1" dirty="0">
                <a:latin typeface="Times New Roman" panose="02020603050405020304" pitchFamily="18" charset="0"/>
                <a:cs typeface="Times New Roman" panose="02020603050405020304" pitchFamily="18" charset="0"/>
              </a:rPr>
              <a:t>LITERATURE REVIEW</a:t>
            </a:r>
            <a:br>
              <a:rPr lang="en-US" b="1" dirty="0"/>
            </a:br>
            <a:r>
              <a:rPr lang="en-US" sz="3600" b="1" dirty="0">
                <a:latin typeface="Times New Roman" panose="02020603050405020304" pitchFamily="18" charset="0"/>
                <a:cs typeface="Times New Roman" panose="02020603050405020304" pitchFamily="18" charset="0"/>
              </a:rPr>
              <a:t>Limitations of Existing Work</a:t>
            </a:r>
            <a:br>
              <a:rPr lang="en-US" b="1" dirty="0"/>
            </a:br>
            <a:endParaRPr lang="en-US" dirty="0"/>
          </a:p>
        </p:txBody>
      </p:sp>
      <p:sp>
        <p:nvSpPr>
          <p:cNvPr id="5" name="Content Placeholder 4">
            <a:extLst>
              <a:ext uri="{FF2B5EF4-FFF2-40B4-BE49-F238E27FC236}">
                <a16:creationId xmlns:a16="http://schemas.microsoft.com/office/drawing/2014/main" id="{8927325B-E6D6-4EA0-AD9A-F994804AF080}"/>
              </a:ext>
            </a:extLst>
          </p:cNvPr>
          <p:cNvSpPr>
            <a:spLocks noGrp="1"/>
          </p:cNvSpPr>
          <p:nvPr>
            <p:ph idx="1"/>
          </p:nvPr>
        </p:nvSpPr>
        <p:spPr/>
        <p:txBody>
          <a:bodyPr/>
          <a:lstStyle/>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Most studies focus on oxygen saturation or dissolved oxygen, not medical oxygen purity.</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Sensor noise and calibration errors affect accuracy.</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Complex models require large datasets and high computational power.</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Real-time deployment and system reliability are challenging.</a:t>
            </a:r>
          </a:p>
          <a:p>
            <a:endParaRPr lang="en-US" dirty="0"/>
          </a:p>
        </p:txBody>
      </p:sp>
    </p:spTree>
    <p:extLst>
      <p:ext uri="{BB962C8B-B14F-4D97-AF65-F5344CB8AC3E}">
        <p14:creationId xmlns:p14="http://schemas.microsoft.com/office/powerpoint/2010/main" val="2123298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0A4E7-5686-44C5-BB76-0BDB8309E126}"/>
              </a:ext>
            </a:extLst>
          </p:cNvPr>
          <p:cNvSpPr>
            <a:spLocks noGrp="1"/>
          </p:cNvSpPr>
          <p:nvPr>
            <p:ph type="title"/>
          </p:nvPr>
        </p:nvSpPr>
        <p:spPr/>
        <p:txBody>
          <a:bodyPr>
            <a:normAutofit fontScale="90000"/>
          </a:bodyPr>
          <a:lstStyle/>
          <a:p>
            <a:br>
              <a:rPr lang="en-US" b="1" dirty="0"/>
            </a:br>
            <a:r>
              <a:rPr lang="en-US" sz="3600" b="1" dirty="0">
                <a:latin typeface="Times New Roman" panose="02020603050405020304" pitchFamily="18" charset="0"/>
                <a:cs typeface="Times New Roman" panose="02020603050405020304" pitchFamily="18" charset="0"/>
              </a:rPr>
              <a:t>LITERATURE REVIEW</a:t>
            </a:r>
            <a:br>
              <a:rPr lang="en-US" b="1" dirty="0"/>
            </a:br>
            <a:r>
              <a:rPr lang="en-US" sz="3600" b="1" dirty="0">
                <a:latin typeface="Times New Roman" panose="02020603050405020304" pitchFamily="18" charset="0"/>
                <a:cs typeface="Times New Roman" panose="02020603050405020304" pitchFamily="18" charset="0"/>
              </a:rPr>
              <a:t>Research Gap</a:t>
            </a:r>
            <a:br>
              <a:rPr lang="en-US" b="1" dirty="0"/>
            </a:br>
            <a:endParaRPr lang="en-US" dirty="0"/>
          </a:p>
        </p:txBody>
      </p:sp>
      <p:sp>
        <p:nvSpPr>
          <p:cNvPr id="3" name="Content Placeholder 2">
            <a:extLst>
              <a:ext uri="{FF2B5EF4-FFF2-40B4-BE49-F238E27FC236}">
                <a16:creationId xmlns:a16="http://schemas.microsoft.com/office/drawing/2014/main" id="{2A09FF68-2814-4BBF-8E64-36FFBD207FB8}"/>
              </a:ext>
            </a:extLst>
          </p:cNvPr>
          <p:cNvSpPr>
            <a:spLocks noGrp="1"/>
          </p:cNvSpPr>
          <p:nvPr>
            <p:ph idx="1"/>
          </p:nvPr>
        </p:nvSpPr>
        <p:spPr/>
        <p:txBody>
          <a:bodyPr/>
          <a:lstStyle/>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Limited research on Machine Learning –based on oxygen purity detection in medical supply systems.</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Lack of low-cost and real-time regression-based solutions. Example </a:t>
            </a:r>
            <a:r>
              <a:rPr lang="en-US" b="1" dirty="0"/>
              <a:t>expensive analyzers</a:t>
            </a:r>
            <a:r>
              <a:rPr lang="en-US" dirty="0"/>
              <a:t> or </a:t>
            </a:r>
            <a:r>
              <a:rPr lang="en-US" b="1" dirty="0"/>
              <a:t>manual testing</a:t>
            </a:r>
            <a:endParaRPr lang="en-US"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Need for accurate, simple, and reliable oxygen purity monitoring.</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Opportunity to develop a regression model tailored for medical oxygen purity detection.</a:t>
            </a:r>
          </a:p>
          <a:p>
            <a:endParaRPr lang="en-US" dirty="0"/>
          </a:p>
        </p:txBody>
      </p:sp>
    </p:spTree>
    <p:extLst>
      <p:ext uri="{BB962C8B-B14F-4D97-AF65-F5344CB8AC3E}">
        <p14:creationId xmlns:p14="http://schemas.microsoft.com/office/powerpoint/2010/main" val="407074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50543-4710-4A2C-8B43-914EAE99E42F}"/>
              </a:ext>
            </a:extLst>
          </p:cNvPr>
          <p:cNvSpPr>
            <a:spLocks noGrp="1"/>
          </p:cNvSpPr>
          <p:nvPr>
            <p:ph type="ctrTitle"/>
          </p:nvPr>
        </p:nvSpPr>
        <p:spPr>
          <a:xfrm>
            <a:off x="1524000" y="235527"/>
            <a:ext cx="9144000" cy="1364673"/>
          </a:xfrm>
        </p:spPr>
        <p:txBody>
          <a:bodyPr>
            <a:normAutofit/>
          </a:bodyPr>
          <a:lstStyle/>
          <a:p>
            <a:r>
              <a:rPr lang="en-US" sz="3200" b="1" dirty="0">
                <a:latin typeface="Times New Roman" panose="02020603050405020304" pitchFamily="18" charset="0"/>
                <a:cs typeface="Times New Roman" panose="02020603050405020304" pitchFamily="18" charset="0"/>
              </a:rPr>
              <a:t>BACKGROUND OF THE PROJECT</a:t>
            </a:r>
            <a:endParaRPr lang="en-US" sz="3200" dirty="0"/>
          </a:p>
        </p:txBody>
      </p:sp>
      <p:sp>
        <p:nvSpPr>
          <p:cNvPr id="3" name="Subtitle 2">
            <a:extLst>
              <a:ext uri="{FF2B5EF4-FFF2-40B4-BE49-F238E27FC236}">
                <a16:creationId xmlns:a16="http://schemas.microsoft.com/office/drawing/2014/main" id="{D6990043-C104-4604-B2D7-61A22FEF7116}"/>
              </a:ext>
            </a:extLst>
          </p:cNvPr>
          <p:cNvSpPr>
            <a:spLocks noGrp="1"/>
          </p:cNvSpPr>
          <p:nvPr>
            <p:ph type="subTitle" idx="1"/>
          </p:nvPr>
        </p:nvSpPr>
        <p:spPr>
          <a:xfrm>
            <a:off x="235527" y="1787237"/>
            <a:ext cx="10432473" cy="5070764"/>
          </a:xfrm>
        </p:spPr>
        <p:txBody>
          <a:bodyPr>
            <a:noAutofit/>
          </a:bodyPr>
          <a:lstStyle/>
          <a:p>
            <a:pPr algn="l"/>
            <a:r>
              <a:rPr lang="en-US" sz="2800" dirty="0">
                <a:latin typeface="Times New Roman" panose="02020603050405020304" pitchFamily="18" charset="0"/>
                <a:cs typeface="Times New Roman" panose="02020603050405020304" pitchFamily="18" charset="0"/>
              </a:rPr>
              <a:t>Medical oxygen systems are designed to deliver 90–95% oxygen purity for safe clinical use. However, purity can vary due to operational factors such as compressor performance, airflow rate, filter condition, and sieve bed aging, as well as environmental factors including temperature, humidity, altitude, and dust. These factors reduce air-separation efficiency and cause purity fluctuations. Conventional monitoring systems provide only instantaneous readings and lack early warning capability. Therefore, an intelligent machine learning–based monitoring approach is required to continuously estimate oxygen purity and detect deviations before they fall below safe clinical limits.</a:t>
            </a:r>
          </a:p>
        </p:txBody>
      </p:sp>
    </p:spTree>
    <p:extLst>
      <p:ext uri="{BB962C8B-B14F-4D97-AF65-F5344CB8AC3E}">
        <p14:creationId xmlns:p14="http://schemas.microsoft.com/office/powerpoint/2010/main" val="20108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81BAE-36C8-4141-B079-C59397F226BA}"/>
              </a:ext>
            </a:extLst>
          </p:cNvPr>
          <p:cNvSpPr>
            <a:spLocks noGrp="1"/>
          </p:cNvSpPr>
          <p:nvPr>
            <p:ph type="ctrTitle"/>
          </p:nvPr>
        </p:nvSpPr>
        <p:spPr>
          <a:xfrm>
            <a:off x="1524000" y="193965"/>
            <a:ext cx="9144000" cy="554180"/>
          </a:xfrm>
        </p:spPr>
        <p:txBody>
          <a:bodyPr>
            <a:normAutofit/>
          </a:bodyPr>
          <a:lstStyle/>
          <a:p>
            <a:r>
              <a:rPr lang="en-US" sz="3200" b="1" dirty="0">
                <a:latin typeface="imes New Roman"/>
              </a:rPr>
              <a:t>PROBLEM STATEMENT</a:t>
            </a:r>
            <a:endParaRPr lang="en-US" sz="3200" dirty="0">
              <a:latin typeface="imes New Roman"/>
            </a:endParaRPr>
          </a:p>
        </p:txBody>
      </p:sp>
      <p:sp>
        <p:nvSpPr>
          <p:cNvPr id="3" name="Subtitle 2">
            <a:extLst>
              <a:ext uri="{FF2B5EF4-FFF2-40B4-BE49-F238E27FC236}">
                <a16:creationId xmlns:a16="http://schemas.microsoft.com/office/drawing/2014/main" id="{4B146C72-8714-445A-9FE7-C4DFDCC7A75A}"/>
              </a:ext>
            </a:extLst>
          </p:cNvPr>
          <p:cNvSpPr>
            <a:spLocks noGrp="1"/>
          </p:cNvSpPr>
          <p:nvPr>
            <p:ph type="subTitle" idx="1"/>
          </p:nvPr>
        </p:nvSpPr>
        <p:spPr>
          <a:xfrm>
            <a:off x="249383" y="748145"/>
            <a:ext cx="10418617" cy="5915890"/>
          </a:xfrm>
        </p:spPr>
        <p:txBody>
          <a:bodyPr>
            <a:noAutofit/>
          </a:bodyPr>
          <a:lstStyle/>
          <a:p>
            <a:pPr algn="l"/>
            <a:r>
              <a:rPr lang="en-US" sz="2800" dirty="0">
                <a:latin typeface="Times New Roman" panose="02020603050405020304" pitchFamily="18" charset="0"/>
                <a:cs typeface="Times New Roman" panose="02020603050405020304" pitchFamily="18" charset="0"/>
              </a:rPr>
              <a:t>Existing medical oxygen monitoring systems rely mainly on direct sensing and provide only instantaneous readings. These systems do not continuously analyze key operational and environmental parameters such as pressure, flow rate, temperature, and humidity that influence oxygen purity. As a result, purity degradation may not be detected early, posing a risk to patient safety. Therefore, a data-driven, machine learning based monitoring system is required for continuous and accurate real-time oxygen purity estimation</a:t>
            </a:r>
            <a:r>
              <a:rPr lang="en-US" sz="2000" dirty="0"/>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3347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FC12-8A49-4499-940C-59319633740C}"/>
              </a:ext>
            </a:extLst>
          </p:cNvPr>
          <p:cNvSpPr>
            <a:spLocks noGrp="1"/>
          </p:cNvSpPr>
          <p:nvPr>
            <p:ph type="ctrTitle"/>
          </p:nvPr>
        </p:nvSpPr>
        <p:spPr>
          <a:xfrm>
            <a:off x="1524000" y="186893"/>
            <a:ext cx="9144000" cy="616671"/>
          </a:xfrm>
        </p:spPr>
        <p:txBody>
          <a:bodyPr>
            <a:normAutofit/>
          </a:bodyPr>
          <a:lstStyle/>
          <a:p>
            <a:r>
              <a:rPr lang="en-US" sz="3200" b="1" dirty="0">
                <a:latin typeface="Times New Roman" panose="02020603050405020304" pitchFamily="18" charset="0"/>
                <a:cs typeface="Times New Roman" panose="02020603050405020304" pitchFamily="18" charset="0"/>
              </a:rPr>
              <a:t>MAIN OBJECTIVE</a:t>
            </a:r>
          </a:p>
        </p:txBody>
      </p:sp>
      <p:sp>
        <p:nvSpPr>
          <p:cNvPr id="3" name="Subtitle 2">
            <a:extLst>
              <a:ext uri="{FF2B5EF4-FFF2-40B4-BE49-F238E27FC236}">
                <a16:creationId xmlns:a16="http://schemas.microsoft.com/office/drawing/2014/main" id="{76893381-D0D7-4742-9DE9-7D834C3BE038}"/>
              </a:ext>
            </a:extLst>
          </p:cNvPr>
          <p:cNvSpPr>
            <a:spLocks noGrp="1"/>
          </p:cNvSpPr>
          <p:nvPr>
            <p:ph type="subTitle" idx="1"/>
          </p:nvPr>
        </p:nvSpPr>
        <p:spPr>
          <a:xfrm>
            <a:off x="0" y="1177636"/>
            <a:ext cx="10668000" cy="4080164"/>
          </a:xfrm>
        </p:spPr>
        <p:txBody>
          <a:bodyPr>
            <a:normAutofit/>
          </a:bodyPr>
          <a:lstStyle/>
          <a:p>
            <a:pPr algn="l"/>
            <a:r>
              <a:rPr lang="en-US" sz="2800" dirty="0"/>
              <a:t>To develop an intelligent oxygen purity detection system for an oxygen concentrator</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555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3CC4-DBE8-469E-A44D-C035D62091FD}"/>
              </a:ext>
            </a:extLst>
          </p:cNvPr>
          <p:cNvSpPr>
            <a:spLocks noGrp="1"/>
          </p:cNvSpPr>
          <p:nvPr>
            <p:ph type="title"/>
          </p:nvPr>
        </p:nvSpPr>
        <p:spPr>
          <a:xfrm>
            <a:off x="838200" y="365125"/>
            <a:ext cx="10515600" cy="968375"/>
          </a:xfrm>
        </p:spPr>
        <p:txBody>
          <a:bodyPr>
            <a:normAutofit/>
          </a:bodyPr>
          <a:lstStyle/>
          <a:p>
            <a:r>
              <a:rPr lang="en-US" sz="3200" b="1" dirty="0">
                <a:latin typeface="Times New Roman" panose="02020603050405020304" pitchFamily="18" charset="0"/>
                <a:cs typeface="Times New Roman" panose="02020603050405020304" pitchFamily="18" charset="0"/>
              </a:rPr>
              <a:t>SPECIFIC OBJECTIVES</a:t>
            </a:r>
          </a:p>
        </p:txBody>
      </p:sp>
      <p:sp>
        <p:nvSpPr>
          <p:cNvPr id="6" name="Rectangle 3">
            <a:extLst>
              <a:ext uri="{FF2B5EF4-FFF2-40B4-BE49-F238E27FC236}">
                <a16:creationId xmlns:a16="http://schemas.microsoft.com/office/drawing/2014/main" id="{B863E3A7-42D8-4F38-B8E0-E8121C532CD6}"/>
              </a:ext>
            </a:extLst>
          </p:cNvPr>
          <p:cNvSpPr>
            <a:spLocks noGrp="1" noChangeArrowheads="1"/>
          </p:cNvSpPr>
          <p:nvPr>
            <p:ph idx="1"/>
          </p:nvPr>
        </p:nvSpPr>
        <p:spPr bwMode="auto">
          <a:xfrm>
            <a:off x="838200" y="1415970"/>
            <a:ext cx="109093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a:pPr>
            <a:r>
              <a:rPr lang="en-US" dirty="0">
                <a:latin typeface="Times New Roman" panose="02020603050405020304" pitchFamily="18" charset="0"/>
                <a:cs typeface="Times New Roman" panose="02020603050405020304" pitchFamily="18" charset="0"/>
              </a:rPr>
              <a:t>To collect and preprocess sensor data on oxygen purity and related parameters for analysis.</a:t>
            </a:r>
          </a:p>
          <a:p>
            <a:pPr>
              <a:buFont typeface="+mj-lt"/>
              <a:buAutoNum type="arabicPeriod"/>
            </a:pPr>
            <a:r>
              <a:rPr lang="en-US" dirty="0">
                <a:latin typeface="Times New Roman" panose="02020603050405020304" pitchFamily="18" charset="0"/>
                <a:cs typeface="Times New Roman" panose="02020603050405020304" pitchFamily="18" charset="0"/>
              </a:rPr>
              <a:t>To develop, train, and validate a machine learning model for oxygen purity detection</a:t>
            </a:r>
          </a:p>
          <a:p>
            <a:pPr>
              <a:buFont typeface="+mj-lt"/>
              <a:buAutoNum type="arabicPeriod"/>
            </a:pPr>
            <a:r>
              <a:rPr lang="en-US" dirty="0">
                <a:latin typeface="Times New Roman" panose="02020603050405020304" pitchFamily="18" charset="0"/>
                <a:cs typeface="Times New Roman" panose="02020603050405020304" pitchFamily="18" charset="0"/>
              </a:rPr>
              <a:t>To design and implement the power supply unit for the system </a:t>
            </a:r>
          </a:p>
          <a:p>
            <a:pPr>
              <a:buFont typeface="+mj-lt"/>
              <a:buAutoNum type="arabicPeriod"/>
            </a:pPr>
            <a:r>
              <a:rPr lang="en-US" dirty="0">
                <a:latin typeface="Times New Roman" panose="02020603050405020304" pitchFamily="18" charset="0"/>
                <a:cs typeface="Times New Roman" panose="02020603050405020304" pitchFamily="18" charset="0"/>
              </a:rPr>
              <a:t>To design and implement the control unit system</a:t>
            </a:r>
          </a:p>
          <a:p>
            <a:pPr>
              <a:buFont typeface="+mj-lt"/>
              <a:buAutoNum type="arabicPeriod"/>
            </a:pPr>
            <a:r>
              <a:rPr lang="en-US" dirty="0">
                <a:latin typeface="Times New Roman" panose="02020603050405020304" pitchFamily="18" charset="0"/>
                <a:cs typeface="Times New Roman" panose="02020603050405020304" pitchFamily="18" charset="0"/>
              </a:rPr>
              <a:t>To integrate the sensing unit into the system </a:t>
            </a:r>
          </a:p>
          <a:p>
            <a:pPr>
              <a:buFont typeface="+mj-lt"/>
              <a:buAutoNum type="arabicPeriod"/>
            </a:pPr>
            <a:r>
              <a:rPr lang="en-US" dirty="0">
                <a:latin typeface="Times New Roman" panose="02020603050405020304" pitchFamily="18" charset="0"/>
                <a:cs typeface="Times New Roman" panose="02020603050405020304" pitchFamily="18" charset="0"/>
              </a:rPr>
              <a:t>To implement real-time monitoring and alerting unit</a:t>
            </a:r>
          </a:p>
          <a:p>
            <a:pPr>
              <a:buFont typeface="+mj-lt"/>
              <a:buAutoNum type="arabicPeriod"/>
            </a:pPr>
            <a:r>
              <a:rPr lang="en-US" dirty="0">
                <a:latin typeface="Times New Roman" panose="02020603050405020304" pitchFamily="18" charset="0"/>
                <a:cs typeface="Times New Roman" panose="02020603050405020304" pitchFamily="18" charset="0"/>
              </a:rPr>
              <a:t>To evaluate system performance and document the design, implementation, and results.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044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02E39-41C0-430B-8318-A772D5623AA5}"/>
              </a:ext>
            </a:extLst>
          </p:cNvPr>
          <p:cNvSpPr>
            <a:spLocks noGrp="1"/>
          </p:cNvSpPr>
          <p:nvPr>
            <p:ph type="title"/>
          </p:nvPr>
        </p:nvSpPr>
        <p:spPr>
          <a:xfrm>
            <a:off x="838200" y="365126"/>
            <a:ext cx="10515600" cy="635000"/>
          </a:xfrm>
        </p:spPr>
        <p:txBody>
          <a:bodyPr>
            <a:normAutofit/>
          </a:bodyPr>
          <a:lstStyle/>
          <a:p>
            <a:pPr algn="ctr"/>
            <a:r>
              <a:rPr lang="en-US" sz="2800" b="1" dirty="0">
                <a:latin typeface="Times New Roman" panose="02020603050405020304" pitchFamily="18" charset="0"/>
                <a:cs typeface="Times New Roman" panose="02020603050405020304" pitchFamily="18" charset="0"/>
              </a:rPr>
              <a:t>LITERATURE REVIEW</a:t>
            </a:r>
            <a:endParaRPr lang="en-US" sz="2800" dirty="0"/>
          </a:p>
        </p:txBody>
      </p:sp>
      <p:graphicFrame>
        <p:nvGraphicFramePr>
          <p:cNvPr id="4" name="Table 4">
            <a:extLst>
              <a:ext uri="{FF2B5EF4-FFF2-40B4-BE49-F238E27FC236}">
                <a16:creationId xmlns:a16="http://schemas.microsoft.com/office/drawing/2014/main" id="{F9AA095C-7384-46BA-BE48-4617BCEC54B9}"/>
              </a:ext>
            </a:extLst>
          </p:cNvPr>
          <p:cNvGraphicFramePr>
            <a:graphicFrameLocks noGrp="1"/>
          </p:cNvGraphicFramePr>
          <p:nvPr>
            <p:ph idx="1"/>
            <p:extLst>
              <p:ext uri="{D42A27DB-BD31-4B8C-83A1-F6EECF244321}">
                <p14:modId xmlns:p14="http://schemas.microsoft.com/office/powerpoint/2010/main" val="982231229"/>
              </p:ext>
            </p:extLst>
          </p:nvPr>
        </p:nvGraphicFramePr>
        <p:xfrm>
          <a:off x="180109" y="872836"/>
          <a:ext cx="11762508" cy="5620039"/>
        </p:xfrm>
        <a:graphic>
          <a:graphicData uri="http://schemas.openxmlformats.org/drawingml/2006/table">
            <a:tbl>
              <a:tblPr firstRow="1" bandRow="1">
                <a:tableStyleId>{5940675A-B579-460E-94D1-54222C63F5DA}</a:tableStyleId>
              </a:tblPr>
              <a:tblGrid>
                <a:gridCol w="665018">
                  <a:extLst>
                    <a:ext uri="{9D8B030D-6E8A-4147-A177-3AD203B41FA5}">
                      <a16:colId xmlns:a16="http://schemas.microsoft.com/office/drawing/2014/main" val="1323768277"/>
                    </a:ext>
                  </a:extLst>
                </a:gridCol>
                <a:gridCol w="1690255">
                  <a:extLst>
                    <a:ext uri="{9D8B030D-6E8A-4147-A177-3AD203B41FA5}">
                      <a16:colId xmlns:a16="http://schemas.microsoft.com/office/drawing/2014/main" val="437782277"/>
                    </a:ext>
                  </a:extLst>
                </a:gridCol>
                <a:gridCol w="955963">
                  <a:extLst>
                    <a:ext uri="{9D8B030D-6E8A-4147-A177-3AD203B41FA5}">
                      <a16:colId xmlns:a16="http://schemas.microsoft.com/office/drawing/2014/main" val="708117662"/>
                    </a:ext>
                  </a:extLst>
                </a:gridCol>
                <a:gridCol w="3065933">
                  <a:extLst>
                    <a:ext uri="{9D8B030D-6E8A-4147-A177-3AD203B41FA5}">
                      <a16:colId xmlns:a16="http://schemas.microsoft.com/office/drawing/2014/main" val="1098059040"/>
                    </a:ext>
                  </a:extLst>
                </a:gridCol>
                <a:gridCol w="2557067">
                  <a:extLst>
                    <a:ext uri="{9D8B030D-6E8A-4147-A177-3AD203B41FA5}">
                      <a16:colId xmlns:a16="http://schemas.microsoft.com/office/drawing/2014/main" val="984662463"/>
                    </a:ext>
                  </a:extLst>
                </a:gridCol>
                <a:gridCol w="2828272">
                  <a:extLst>
                    <a:ext uri="{9D8B030D-6E8A-4147-A177-3AD203B41FA5}">
                      <a16:colId xmlns:a16="http://schemas.microsoft.com/office/drawing/2014/main" val="3417337224"/>
                    </a:ext>
                  </a:extLst>
                </a:gridCol>
              </a:tblGrid>
              <a:tr h="699929">
                <a:tc>
                  <a:txBody>
                    <a:bodyPr/>
                    <a:lstStyle/>
                    <a:p>
                      <a:r>
                        <a:rPr lang="en-US" sz="1800" b="1" dirty="0" err="1">
                          <a:latin typeface="Times New Roman" panose="02020603050405020304" pitchFamily="18" charset="0"/>
                          <a:cs typeface="Times New Roman" panose="02020603050405020304" pitchFamily="18" charset="0"/>
                        </a:rPr>
                        <a:t>S.No</a:t>
                      </a:r>
                      <a:endParaRPr lang="en-US" sz="1800" dirty="0">
                        <a:latin typeface="Times New Roman" panose="02020603050405020304" pitchFamily="18" charset="0"/>
                        <a:cs typeface="Times New Roman" panose="02020603050405020304" pitchFamily="18" charset="0"/>
                      </a:endParaRPr>
                    </a:p>
                  </a:txBody>
                  <a:tcPr anchor="ctr"/>
                </a:tc>
                <a:tc>
                  <a:txBody>
                    <a:bodyPr/>
                    <a:lstStyle/>
                    <a:p>
                      <a:r>
                        <a:rPr lang="en-US" sz="1800" b="1" dirty="0">
                          <a:latin typeface="Times New Roman" panose="02020603050405020304" pitchFamily="18" charset="0"/>
                          <a:cs typeface="Times New Roman" panose="02020603050405020304" pitchFamily="18" charset="0"/>
                        </a:rPr>
                        <a:t>Author(s)</a:t>
                      </a:r>
                      <a:endParaRPr lang="en-US" sz="1800" dirty="0">
                        <a:latin typeface="Times New Roman" panose="02020603050405020304" pitchFamily="18" charset="0"/>
                        <a:cs typeface="Times New Roman" panose="02020603050405020304" pitchFamily="18" charset="0"/>
                      </a:endParaRPr>
                    </a:p>
                  </a:txBody>
                  <a:tcPr anchor="ctr"/>
                </a:tc>
                <a:tc>
                  <a:txBody>
                    <a:bodyPr/>
                    <a:lstStyle/>
                    <a:p>
                      <a:r>
                        <a:rPr lang="en-US" sz="1800" b="1" dirty="0">
                          <a:latin typeface="Times New Roman" panose="02020603050405020304" pitchFamily="18" charset="0"/>
                          <a:cs typeface="Times New Roman" panose="02020603050405020304" pitchFamily="18" charset="0"/>
                        </a:rPr>
                        <a:t>Year</a:t>
                      </a:r>
                    </a:p>
                  </a:txBody>
                  <a:tcPr anchor="ctr"/>
                </a:tc>
                <a:tc>
                  <a:txBody>
                    <a:bodyPr/>
                    <a:lstStyle/>
                    <a:p>
                      <a:endParaRPr lang="en-US" sz="1800" b="1"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Technique Used</a:t>
                      </a:r>
                    </a:p>
                  </a:txBody>
                  <a:tcPr/>
                </a:tc>
                <a:tc>
                  <a:txBody>
                    <a:bodyPr/>
                    <a:lstStyle/>
                    <a:p>
                      <a:endParaRPr lang="en-US" sz="1800" b="1"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Strengths</a:t>
                      </a:r>
                    </a:p>
                  </a:txBody>
                  <a:tcPr/>
                </a:tc>
                <a:tc>
                  <a:txBody>
                    <a:bodyPr/>
                    <a:lstStyle/>
                    <a:p>
                      <a:endParaRPr lang="en-US" sz="1800" b="1"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Weakness / Limitation</a:t>
                      </a:r>
                    </a:p>
                  </a:txBody>
                  <a:tcPr/>
                </a:tc>
                <a:extLst>
                  <a:ext uri="{0D108BD9-81ED-4DB2-BD59-A6C34878D82A}">
                    <a16:rowId xmlns:a16="http://schemas.microsoft.com/office/drawing/2014/main" val="419737333"/>
                  </a:ext>
                </a:extLst>
              </a:tr>
              <a:tr h="1251121">
                <a:tc>
                  <a:txBody>
                    <a:bodyPr/>
                    <a:lstStyle/>
                    <a:p>
                      <a:r>
                        <a:rPr lang="en-US" sz="1800" dirty="0">
                          <a:latin typeface="Times New Roman" panose="02020603050405020304" pitchFamily="18" charset="0"/>
                          <a:cs typeface="Times New Roman" panose="02020603050405020304" pitchFamily="18" charset="0"/>
                        </a:rPr>
                        <a:t>1.</a:t>
                      </a:r>
                    </a:p>
                  </a:txBody>
                  <a:tcPr/>
                </a:tc>
                <a:tc>
                  <a:txBody>
                    <a:bodyPr/>
                    <a:lstStyle/>
                    <a:p>
                      <a:r>
                        <a:rPr lang="en-US" sz="1800" dirty="0" err="1">
                          <a:latin typeface="Times New Roman" panose="02020603050405020304" pitchFamily="18" charset="0"/>
                          <a:cs typeface="Times New Roman" panose="02020603050405020304" pitchFamily="18" charset="0"/>
                        </a:rPr>
                        <a:t>Shuzan</a:t>
                      </a:r>
                      <a:r>
                        <a:rPr lang="en-US" sz="1800" dirty="0">
                          <a:latin typeface="Times New Roman" panose="02020603050405020304" pitchFamily="18" charset="0"/>
                          <a:cs typeface="Times New Roman" panose="02020603050405020304" pitchFamily="18" charset="0"/>
                        </a:rPr>
                        <a:t> et al.</a:t>
                      </a:r>
                    </a:p>
                  </a:txBody>
                  <a:tcPr/>
                </a:tc>
                <a:tc>
                  <a:txBody>
                    <a:bodyPr/>
                    <a:lstStyle/>
                    <a:p>
                      <a:r>
                        <a:rPr lang="en-US" sz="1800" dirty="0">
                          <a:latin typeface="Times New Roman" panose="02020603050405020304" pitchFamily="18" charset="0"/>
                          <a:cs typeface="Times New Roman" panose="02020603050405020304" pitchFamily="18" charset="0"/>
                        </a:rPr>
                        <a:t>2023</a:t>
                      </a:r>
                    </a:p>
                  </a:txBody>
                  <a:tcPr/>
                </a:tc>
                <a:tc>
                  <a:txBody>
                    <a:bodyPr/>
                    <a:lstStyle/>
                    <a:p>
                      <a:r>
                        <a:rPr lang="en-US" sz="1800" dirty="0">
                          <a:latin typeface="Times New Roman" panose="02020603050405020304" pitchFamily="18" charset="0"/>
                          <a:cs typeface="Times New Roman" panose="02020603050405020304" pitchFamily="18" charset="0"/>
                        </a:rPr>
                        <a:t>Gaussian Process Regression for estimating </a:t>
                      </a:r>
                      <a:r>
                        <a:rPr lang="en-US" sz="1800" dirty="0" err="1">
                          <a:latin typeface="Times New Roman" panose="02020603050405020304" pitchFamily="18" charset="0"/>
                          <a:cs typeface="Times New Roman" panose="02020603050405020304" pitchFamily="18" charset="0"/>
                        </a:rPr>
                        <a:t>SpO</a:t>
                      </a:r>
                      <a:r>
                        <a:rPr lang="en-US" sz="1800" dirty="0">
                          <a:latin typeface="Times New Roman" panose="02020603050405020304" pitchFamily="18" charset="0"/>
                          <a:cs typeface="Times New Roman" panose="02020603050405020304" pitchFamily="18" charset="0"/>
                        </a:rPr>
                        <a:t>₂ and respiration rate from PPG signals</a:t>
                      </a:r>
                    </a:p>
                  </a:txBody>
                  <a:tcPr/>
                </a:tc>
                <a:tc>
                  <a:txBody>
                    <a:bodyPr/>
                    <a:lstStyle/>
                    <a:p>
                      <a:r>
                        <a:rPr lang="en-US" sz="1800" dirty="0">
                          <a:latin typeface="Times New Roman" panose="02020603050405020304" pitchFamily="18" charset="0"/>
                          <a:cs typeface="Times New Roman" panose="02020603050405020304" pitchFamily="18" charset="0"/>
                        </a:rPr>
                        <a:t>Good accuracy with regression modeling; handles uncertainty well</a:t>
                      </a:r>
                    </a:p>
                  </a:txBody>
                  <a:tcPr/>
                </a:tc>
                <a:tc>
                  <a:txBody>
                    <a:bodyPr/>
                    <a:lstStyle/>
                    <a:p>
                      <a:r>
                        <a:rPr lang="en-US" sz="1800" dirty="0">
                          <a:latin typeface="Times New Roman" panose="02020603050405020304" pitchFamily="18" charset="0"/>
                          <a:cs typeface="Times New Roman" panose="02020603050405020304" pitchFamily="18" charset="0"/>
                        </a:rPr>
                        <a:t>Requires high-quality physiological signal data; not direct oxygen purity measurement</a:t>
                      </a:r>
                    </a:p>
                  </a:txBody>
                  <a:tcPr/>
                </a:tc>
                <a:extLst>
                  <a:ext uri="{0D108BD9-81ED-4DB2-BD59-A6C34878D82A}">
                    <a16:rowId xmlns:a16="http://schemas.microsoft.com/office/drawing/2014/main" val="3482197533"/>
                  </a:ext>
                </a:extLst>
              </a:tr>
              <a:tr h="1300699">
                <a:tc>
                  <a:txBody>
                    <a:bodyPr/>
                    <a:lstStyle/>
                    <a:p>
                      <a:r>
                        <a:rPr lang="en-US" sz="1800" dirty="0">
                          <a:latin typeface="Times New Roman" panose="02020603050405020304" pitchFamily="18" charset="0"/>
                          <a:cs typeface="Times New Roman" panose="02020603050405020304" pitchFamily="18" charset="0"/>
                        </a:rPr>
                        <a:t>2.</a:t>
                      </a:r>
                    </a:p>
                  </a:txBody>
                  <a:tcPr/>
                </a:tc>
                <a:tc>
                  <a:txBody>
                    <a:bodyPr/>
                    <a:lstStyle/>
                    <a:p>
                      <a:r>
                        <a:rPr lang="en-US" sz="1800" dirty="0">
                          <a:latin typeface="Times New Roman" panose="02020603050405020304" pitchFamily="18" charset="0"/>
                          <a:cs typeface="Times New Roman" panose="02020603050405020304" pitchFamily="18" charset="0"/>
                        </a:rPr>
                        <a:t>Mahajan &amp; Singh</a:t>
                      </a:r>
                    </a:p>
                  </a:txBody>
                  <a:tcPr/>
                </a:tc>
                <a:tc>
                  <a:txBody>
                    <a:bodyPr/>
                    <a:lstStyle/>
                    <a:p>
                      <a:r>
                        <a:rPr lang="en-US" sz="1800" dirty="0">
                          <a:latin typeface="Times New Roman" panose="02020603050405020304" pitchFamily="18" charset="0"/>
                          <a:cs typeface="Times New Roman" panose="02020603050405020304" pitchFamily="18" charset="0"/>
                        </a:rPr>
                        <a:t>2021</a:t>
                      </a:r>
                    </a:p>
                  </a:txBody>
                  <a:tcPr/>
                </a:tc>
                <a:tc>
                  <a:txBody>
                    <a:bodyPr/>
                    <a:lstStyle/>
                    <a:p>
                      <a:r>
                        <a:rPr lang="en-US" sz="1800" dirty="0">
                          <a:latin typeface="Times New Roman" panose="02020603050405020304" pitchFamily="18" charset="0"/>
                          <a:cs typeface="Times New Roman" panose="02020603050405020304" pitchFamily="18" charset="0"/>
                        </a:rPr>
                        <a:t>Random Forest Regression for dissolved oxygen prediction in water quality</a:t>
                      </a:r>
                    </a:p>
                  </a:txBody>
                  <a:tcPr/>
                </a:tc>
                <a:tc>
                  <a:txBody>
                    <a:bodyPr/>
                    <a:lstStyle/>
                    <a:p>
                      <a:r>
                        <a:rPr lang="en-US" sz="1800" dirty="0">
                          <a:latin typeface="Times New Roman" panose="02020603050405020304" pitchFamily="18" charset="0"/>
                          <a:cs typeface="Times New Roman" panose="02020603050405020304" pitchFamily="18" charset="0"/>
                        </a:rPr>
                        <a:t>Captures non-linear patterns; robust to noise</a:t>
                      </a:r>
                    </a:p>
                  </a:txBody>
                  <a:tcPr/>
                </a:tc>
                <a:tc>
                  <a:txBody>
                    <a:bodyPr/>
                    <a:lstStyle/>
                    <a:p>
                      <a:r>
                        <a:rPr lang="en-US" sz="1800" dirty="0">
                          <a:latin typeface="Times New Roman" panose="02020603050405020304" pitchFamily="18" charset="0"/>
                          <a:cs typeface="Times New Roman" panose="02020603050405020304" pitchFamily="18" charset="0"/>
                        </a:rPr>
                        <a:t>Focused on environmental dissolved oxygen, not specific to medical oxygen purity sensors</a:t>
                      </a:r>
                    </a:p>
                  </a:txBody>
                  <a:tcPr/>
                </a:tc>
                <a:extLst>
                  <a:ext uri="{0D108BD9-81ED-4DB2-BD59-A6C34878D82A}">
                    <a16:rowId xmlns:a16="http://schemas.microsoft.com/office/drawing/2014/main" val="565271911"/>
                  </a:ext>
                </a:extLst>
              </a:tr>
              <a:tr h="1251121">
                <a:tc>
                  <a:txBody>
                    <a:bodyPr/>
                    <a:lstStyle/>
                    <a:p>
                      <a:r>
                        <a:rPr lang="en-US" sz="1800" dirty="0">
                          <a:latin typeface="Times New Roman" panose="02020603050405020304" pitchFamily="18" charset="0"/>
                          <a:cs typeface="Times New Roman" panose="02020603050405020304" pitchFamily="18" charset="0"/>
                        </a:rPr>
                        <a:t>3.</a:t>
                      </a:r>
                    </a:p>
                  </a:txBody>
                  <a:tcPr/>
                </a:tc>
                <a:tc>
                  <a:txBody>
                    <a:bodyPr/>
                    <a:lstStyle/>
                    <a:p>
                      <a:r>
                        <a:rPr lang="en-US" sz="1800" dirty="0">
                          <a:latin typeface="Times New Roman" panose="02020603050405020304" pitchFamily="18" charset="0"/>
                          <a:cs typeface="Times New Roman" panose="02020603050405020304" pitchFamily="18" charset="0"/>
                        </a:rPr>
                        <a:t>Zhou et al.</a:t>
                      </a:r>
                    </a:p>
                  </a:txBody>
                  <a:tcPr/>
                </a:tc>
                <a:tc>
                  <a:txBody>
                    <a:bodyPr/>
                    <a:lstStyle/>
                    <a:p>
                      <a:r>
                        <a:rPr lang="en-US" sz="1800" dirty="0">
                          <a:latin typeface="Times New Roman" panose="02020603050405020304" pitchFamily="18" charset="0"/>
                          <a:cs typeface="Times New Roman" panose="02020603050405020304" pitchFamily="18" charset="0"/>
                        </a:rPr>
                        <a:t>2022</a:t>
                      </a:r>
                    </a:p>
                  </a:txBody>
                  <a:tcPr/>
                </a:tc>
                <a:tc>
                  <a:txBody>
                    <a:bodyPr/>
                    <a:lstStyle/>
                    <a:p>
                      <a:r>
                        <a:rPr lang="en-US" sz="1800" dirty="0">
                          <a:latin typeface="Times New Roman" panose="02020603050405020304" pitchFamily="18" charset="0"/>
                          <a:cs typeface="Times New Roman" panose="02020603050405020304" pitchFamily="18" charset="0"/>
                        </a:rPr>
                        <a:t>Support Vector Regression (SVR) for oxygen saturation prediction from wearable sensors</a:t>
                      </a:r>
                    </a:p>
                  </a:txBody>
                  <a:tcPr/>
                </a:tc>
                <a:tc>
                  <a:txBody>
                    <a:bodyPr/>
                    <a:lstStyle/>
                    <a:p>
                      <a:r>
                        <a:rPr lang="en-US" sz="1800" dirty="0">
                          <a:latin typeface="Times New Roman" panose="02020603050405020304" pitchFamily="18" charset="0"/>
                          <a:cs typeface="Times New Roman" panose="02020603050405020304" pitchFamily="18" charset="0"/>
                        </a:rPr>
                        <a:t>Works well with small datasets; good generalization</a:t>
                      </a:r>
                    </a:p>
                  </a:txBody>
                  <a:tcPr/>
                </a:tc>
                <a:tc>
                  <a:txBody>
                    <a:bodyPr/>
                    <a:lstStyle/>
                    <a:p>
                      <a:r>
                        <a:rPr lang="en-US" sz="1800" dirty="0">
                          <a:latin typeface="Times New Roman" panose="02020603050405020304" pitchFamily="18" charset="0"/>
                          <a:cs typeface="Times New Roman" panose="02020603050405020304" pitchFamily="18" charset="0"/>
                        </a:rPr>
                        <a:t>Computational complexity high; limited direct application to gas purity in supply</a:t>
                      </a:r>
                    </a:p>
                  </a:txBody>
                  <a:tcPr/>
                </a:tc>
                <a:extLst>
                  <a:ext uri="{0D108BD9-81ED-4DB2-BD59-A6C34878D82A}">
                    <a16:rowId xmlns:a16="http://schemas.microsoft.com/office/drawing/2014/main" val="2582532698"/>
                  </a:ext>
                </a:extLst>
              </a:tr>
              <a:tr h="1117169">
                <a:tc>
                  <a:txBody>
                    <a:bodyPr/>
                    <a:lstStyle/>
                    <a:p>
                      <a:r>
                        <a:rPr lang="en-US" sz="1800" dirty="0">
                          <a:latin typeface="Times New Roman" panose="02020603050405020304" pitchFamily="18" charset="0"/>
                          <a:cs typeface="Times New Roman" panose="02020603050405020304" pitchFamily="18" charset="0"/>
                        </a:rPr>
                        <a:t>4.</a:t>
                      </a:r>
                    </a:p>
                  </a:txBody>
                  <a:tcPr/>
                </a:tc>
                <a:tc>
                  <a:txBody>
                    <a:bodyPr/>
                    <a:lstStyle/>
                    <a:p>
                      <a:r>
                        <a:rPr lang="en-US" sz="1800" dirty="0">
                          <a:latin typeface="Times New Roman" panose="02020603050405020304" pitchFamily="18" charset="0"/>
                          <a:cs typeface="Times New Roman" panose="02020603050405020304" pitchFamily="18" charset="0"/>
                        </a:rPr>
                        <a:t>Li &amp; Chen</a:t>
                      </a:r>
                    </a:p>
                  </a:txBody>
                  <a:tcPr anchor="ctr"/>
                </a:tc>
                <a:tc>
                  <a:txBody>
                    <a:bodyPr/>
                    <a:lstStyle/>
                    <a:p>
                      <a:r>
                        <a:rPr lang="en-US" sz="1800" dirty="0">
                          <a:latin typeface="Times New Roman" panose="02020603050405020304" pitchFamily="18" charset="0"/>
                          <a:cs typeface="Times New Roman" panose="02020603050405020304" pitchFamily="18" charset="0"/>
                        </a:rPr>
                        <a:t>2023</a:t>
                      </a:r>
                    </a:p>
                  </a:txBody>
                  <a:tcPr/>
                </a:tc>
                <a:tc>
                  <a:txBody>
                    <a:bodyPr/>
                    <a:lstStyle/>
                    <a:p>
                      <a:r>
                        <a:rPr lang="en-US" sz="1800" dirty="0">
                          <a:latin typeface="Times New Roman" panose="02020603050405020304" pitchFamily="18" charset="0"/>
                          <a:cs typeface="Times New Roman" panose="02020603050405020304" pitchFamily="18" charset="0"/>
                        </a:rPr>
                        <a:t>Artificial Neural Network (ANN) regression for gas concentration prediction</a:t>
                      </a:r>
                    </a:p>
                  </a:txBody>
                  <a:tcPr/>
                </a:tc>
                <a:tc>
                  <a:txBody>
                    <a:bodyPr/>
                    <a:lstStyle/>
                    <a:p>
                      <a:r>
                        <a:rPr lang="en-US" sz="1800" dirty="0">
                          <a:latin typeface="Times New Roman" panose="02020603050405020304" pitchFamily="18" charset="0"/>
                          <a:cs typeface="Times New Roman" panose="02020603050405020304" pitchFamily="18" charset="0"/>
                        </a:rPr>
                        <a:t>Models complex non-linear relationships</a:t>
                      </a:r>
                    </a:p>
                  </a:txBody>
                  <a:tcPr/>
                </a:tc>
                <a:tc>
                  <a:txBody>
                    <a:bodyPr/>
                    <a:lstStyle/>
                    <a:p>
                      <a:r>
                        <a:rPr lang="en-US" sz="1800" dirty="0">
                          <a:latin typeface="Times New Roman" panose="02020603050405020304" pitchFamily="18" charset="0"/>
                          <a:cs typeface="Times New Roman" panose="02020603050405020304" pitchFamily="18" charset="0"/>
                        </a:rPr>
                        <a:t>Needs large training datasets; risk of overfitting</a:t>
                      </a:r>
                    </a:p>
                  </a:txBody>
                  <a:tcPr/>
                </a:tc>
                <a:extLst>
                  <a:ext uri="{0D108BD9-81ED-4DB2-BD59-A6C34878D82A}">
                    <a16:rowId xmlns:a16="http://schemas.microsoft.com/office/drawing/2014/main" val="1913626512"/>
                  </a:ext>
                </a:extLst>
              </a:tr>
            </a:tbl>
          </a:graphicData>
        </a:graphic>
      </p:graphicFrame>
    </p:spTree>
    <p:extLst>
      <p:ext uri="{BB962C8B-B14F-4D97-AF65-F5344CB8AC3E}">
        <p14:creationId xmlns:p14="http://schemas.microsoft.com/office/powerpoint/2010/main" val="106911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B26697A4-D670-4112-AE9E-2D0C79DC8761}"/>
              </a:ext>
            </a:extLst>
          </p:cNvPr>
          <p:cNvGraphicFramePr>
            <a:graphicFrameLocks noGrp="1"/>
          </p:cNvGraphicFramePr>
          <p:nvPr>
            <p:extLst>
              <p:ext uri="{D42A27DB-BD31-4B8C-83A1-F6EECF244321}">
                <p14:modId xmlns:p14="http://schemas.microsoft.com/office/powerpoint/2010/main" val="4050859291"/>
              </p:ext>
            </p:extLst>
          </p:nvPr>
        </p:nvGraphicFramePr>
        <p:xfrm>
          <a:off x="838200" y="879765"/>
          <a:ext cx="10515600" cy="5098470"/>
        </p:xfrm>
        <a:graphic>
          <a:graphicData uri="http://schemas.openxmlformats.org/drawingml/2006/table">
            <a:tbl>
              <a:tblPr firstRow="1" bandRow="1">
                <a:tableStyleId>{5940675A-B579-460E-94D1-54222C63F5DA}</a:tableStyleId>
              </a:tblPr>
              <a:tblGrid>
                <a:gridCol w="810491">
                  <a:extLst>
                    <a:ext uri="{9D8B030D-6E8A-4147-A177-3AD203B41FA5}">
                      <a16:colId xmlns:a16="http://schemas.microsoft.com/office/drawing/2014/main" val="728898393"/>
                    </a:ext>
                  </a:extLst>
                </a:gridCol>
                <a:gridCol w="1427018">
                  <a:extLst>
                    <a:ext uri="{9D8B030D-6E8A-4147-A177-3AD203B41FA5}">
                      <a16:colId xmlns:a16="http://schemas.microsoft.com/office/drawing/2014/main" val="1033746885"/>
                    </a:ext>
                  </a:extLst>
                </a:gridCol>
                <a:gridCol w="1246909">
                  <a:extLst>
                    <a:ext uri="{9D8B030D-6E8A-4147-A177-3AD203B41FA5}">
                      <a16:colId xmlns:a16="http://schemas.microsoft.com/office/drawing/2014/main" val="1267293798"/>
                    </a:ext>
                  </a:extLst>
                </a:gridCol>
                <a:gridCol w="2216727">
                  <a:extLst>
                    <a:ext uri="{9D8B030D-6E8A-4147-A177-3AD203B41FA5}">
                      <a16:colId xmlns:a16="http://schemas.microsoft.com/office/drawing/2014/main" val="2960357681"/>
                    </a:ext>
                  </a:extLst>
                </a:gridCol>
                <a:gridCol w="2286000">
                  <a:extLst>
                    <a:ext uri="{9D8B030D-6E8A-4147-A177-3AD203B41FA5}">
                      <a16:colId xmlns:a16="http://schemas.microsoft.com/office/drawing/2014/main" val="1251656479"/>
                    </a:ext>
                  </a:extLst>
                </a:gridCol>
                <a:gridCol w="2528455">
                  <a:extLst>
                    <a:ext uri="{9D8B030D-6E8A-4147-A177-3AD203B41FA5}">
                      <a16:colId xmlns:a16="http://schemas.microsoft.com/office/drawing/2014/main" val="3595889144"/>
                    </a:ext>
                  </a:extLst>
                </a:gridCol>
              </a:tblGrid>
              <a:tr h="1019694">
                <a:tc>
                  <a:txBody>
                    <a:bodyPr/>
                    <a:lstStyle/>
                    <a:p>
                      <a:r>
                        <a:rPr lang="en-US" dirty="0">
                          <a:latin typeface="Times New Roman" panose="02020603050405020304" pitchFamily="18" charset="0"/>
                          <a:cs typeface="Times New Roman" panose="02020603050405020304" pitchFamily="18" charset="0"/>
                        </a:rPr>
                        <a:t>5.</a:t>
                      </a:r>
                    </a:p>
                  </a:txBody>
                  <a:tcPr/>
                </a:tc>
                <a:tc>
                  <a:txBody>
                    <a:bodyPr/>
                    <a:lstStyle/>
                    <a:p>
                      <a:r>
                        <a:rPr lang="en-US" dirty="0">
                          <a:latin typeface="Times New Roman" panose="02020603050405020304" pitchFamily="18" charset="0"/>
                          <a:cs typeface="Times New Roman" panose="02020603050405020304" pitchFamily="18" charset="0"/>
                        </a:rPr>
                        <a:t>Nguyen et al.</a:t>
                      </a:r>
                    </a:p>
                  </a:txBody>
                  <a:tcPr/>
                </a:tc>
                <a:tc>
                  <a:txBody>
                    <a:bodyPr/>
                    <a:lstStyle/>
                    <a:p>
                      <a:r>
                        <a:rPr lang="en-US" dirty="0">
                          <a:latin typeface="Times New Roman" panose="02020603050405020304" pitchFamily="18" charset="0"/>
                          <a:cs typeface="Times New Roman" panose="02020603050405020304" pitchFamily="18" charset="0"/>
                        </a:rPr>
                        <a:t>2024</a:t>
                      </a:r>
                    </a:p>
                  </a:txBody>
                  <a:tcPr/>
                </a:tc>
                <a:tc>
                  <a:txBody>
                    <a:bodyPr/>
                    <a:lstStyle/>
                    <a:p>
                      <a:r>
                        <a:rPr lang="fr-FR" dirty="0">
                          <a:latin typeface="Times New Roman" panose="02020603050405020304" pitchFamily="18" charset="0"/>
                          <a:cs typeface="Times New Roman" panose="02020603050405020304" pitchFamily="18" charset="0"/>
                        </a:rPr>
                        <a:t>IoT + </a:t>
                      </a:r>
                      <a:r>
                        <a:rPr lang="fr-FR" dirty="0" err="1">
                          <a:latin typeface="Times New Roman" panose="02020603050405020304" pitchFamily="18" charset="0"/>
                          <a:cs typeface="Times New Roman" panose="02020603050405020304" pitchFamily="18" charset="0"/>
                        </a:rPr>
                        <a:t>Regression</a:t>
                      </a:r>
                      <a:r>
                        <a:rPr lang="fr-FR" dirty="0">
                          <a:latin typeface="Times New Roman" panose="02020603050405020304" pitchFamily="18" charset="0"/>
                          <a:cs typeface="Times New Roman" panose="02020603050405020304" pitchFamily="18" charset="0"/>
                        </a:rPr>
                        <a:t> Ensemble for air </a:t>
                      </a:r>
                      <a:r>
                        <a:rPr lang="fr-FR" dirty="0" err="1">
                          <a:latin typeface="Times New Roman" panose="02020603050405020304" pitchFamily="18" charset="0"/>
                          <a:cs typeface="Times New Roman" panose="02020603050405020304" pitchFamily="18" charset="0"/>
                        </a:rPr>
                        <a:t>quality</a:t>
                      </a:r>
                      <a:endParaRPr lang="en-US" dirty="0">
                        <a:latin typeface="Times New Roman" panose="02020603050405020304" pitchFamily="18" charset="0"/>
                        <a:cs typeface="Times New Roman" panose="02020603050405020304" pitchFamily="18" charset="0"/>
                      </a:endParaRPr>
                    </a:p>
                  </a:txBody>
                  <a:tcPr anchor="ctr"/>
                </a:tc>
                <a:tc>
                  <a:txBody>
                    <a:bodyPr/>
                    <a:lstStyle/>
                    <a:p>
                      <a:r>
                        <a:rPr lang="en-US" dirty="0">
                          <a:latin typeface="Times New Roman" panose="02020603050405020304" pitchFamily="18" charset="0"/>
                          <a:cs typeface="Times New Roman" panose="02020603050405020304" pitchFamily="18" charset="0"/>
                        </a:rPr>
                        <a:t>Real-time &amp; scalable</a:t>
                      </a:r>
                    </a:p>
                  </a:txBody>
                  <a:tcPr/>
                </a:tc>
                <a:tc>
                  <a:txBody>
                    <a:bodyPr/>
                    <a:lstStyle/>
                    <a:p>
                      <a:r>
                        <a:rPr lang="en-US" dirty="0">
                          <a:latin typeface="Times New Roman" panose="02020603050405020304" pitchFamily="18" charset="0"/>
                          <a:cs typeface="Times New Roman" panose="02020603050405020304" pitchFamily="18" charset="0"/>
                        </a:rPr>
                        <a:t>Depends on sensors</a:t>
                      </a:r>
                    </a:p>
                  </a:txBody>
                  <a:tcPr/>
                </a:tc>
                <a:extLst>
                  <a:ext uri="{0D108BD9-81ED-4DB2-BD59-A6C34878D82A}">
                    <a16:rowId xmlns:a16="http://schemas.microsoft.com/office/drawing/2014/main" val="3552821426"/>
                  </a:ext>
                </a:extLst>
              </a:tr>
              <a:tr h="1019694">
                <a:tc>
                  <a:txBody>
                    <a:bodyPr/>
                    <a:lstStyle/>
                    <a:p>
                      <a:r>
                        <a:rPr lang="en-US" dirty="0">
                          <a:latin typeface="Times New Roman" panose="02020603050405020304" pitchFamily="18" charset="0"/>
                          <a:cs typeface="Times New Roman" panose="02020603050405020304" pitchFamily="18" charset="0"/>
                        </a:rPr>
                        <a:t>6.</a:t>
                      </a:r>
                    </a:p>
                  </a:txBody>
                  <a:tcPr/>
                </a:tc>
                <a:tc>
                  <a:txBody>
                    <a:bodyPr/>
                    <a:lstStyle/>
                    <a:p>
                      <a:r>
                        <a:rPr lang="en-US" dirty="0">
                          <a:latin typeface="Times New Roman" panose="02020603050405020304" pitchFamily="18" charset="0"/>
                          <a:cs typeface="Times New Roman" panose="02020603050405020304" pitchFamily="18" charset="0"/>
                        </a:rPr>
                        <a:t>Kim et al.</a:t>
                      </a:r>
                    </a:p>
                  </a:txBody>
                  <a:tcPr anchor="ctr"/>
                </a:tc>
                <a:tc>
                  <a:txBody>
                    <a:bodyPr/>
                    <a:lstStyle/>
                    <a:p>
                      <a:r>
                        <a:rPr lang="en-US" dirty="0">
                          <a:latin typeface="Times New Roman" panose="02020603050405020304" pitchFamily="18" charset="0"/>
                          <a:cs typeface="Times New Roman" panose="02020603050405020304" pitchFamily="18" charset="0"/>
                        </a:rPr>
                        <a:t>2024</a:t>
                      </a:r>
                    </a:p>
                  </a:txBody>
                  <a:tcPr/>
                </a:tc>
                <a:tc>
                  <a:txBody>
                    <a:bodyPr/>
                    <a:lstStyle/>
                    <a:p>
                      <a:r>
                        <a:rPr lang="en-US" dirty="0">
                          <a:latin typeface="Times New Roman" panose="02020603050405020304" pitchFamily="18" charset="0"/>
                          <a:cs typeface="Times New Roman" panose="02020603050405020304" pitchFamily="18" charset="0"/>
                        </a:rPr>
                        <a:t>Neural Network + Regression for </a:t>
                      </a:r>
                      <a:r>
                        <a:rPr lang="en-US" dirty="0" err="1">
                          <a:latin typeface="Times New Roman" panose="02020603050405020304" pitchFamily="18" charset="0"/>
                          <a:cs typeface="Times New Roman" panose="02020603050405020304" pitchFamily="18" charset="0"/>
                        </a:rPr>
                        <a:t>PaO</a:t>
                      </a:r>
                      <a:r>
                        <a:rPr lang="en-US" dirty="0">
                          <a:latin typeface="Times New Roman" panose="02020603050405020304" pitchFamily="18" charset="0"/>
                          <a:cs typeface="Times New Roman" panose="02020603050405020304" pitchFamily="18" charset="0"/>
                        </a:rPr>
                        <a:t>₂ prediction</a:t>
                      </a:r>
                    </a:p>
                  </a:txBody>
                  <a:tcPr anchor="ctr"/>
                </a:tc>
                <a:tc>
                  <a:txBody>
                    <a:bodyPr/>
                    <a:lstStyle/>
                    <a:p>
                      <a:r>
                        <a:rPr lang="en-US" dirty="0">
                          <a:latin typeface="Times New Roman" panose="02020603050405020304" pitchFamily="18" charset="0"/>
                          <a:cs typeface="Times New Roman" panose="02020603050405020304" pitchFamily="18" charset="0"/>
                        </a:rPr>
                        <a:t>Strong performance</a:t>
                      </a:r>
                    </a:p>
                  </a:txBody>
                  <a:tcPr/>
                </a:tc>
                <a:tc>
                  <a:txBody>
                    <a:bodyPr/>
                    <a:lstStyle/>
                    <a:p>
                      <a:r>
                        <a:rPr lang="en-US" dirty="0">
                          <a:latin typeface="Times New Roman" panose="02020603050405020304" pitchFamily="18" charset="0"/>
                          <a:cs typeface="Times New Roman" panose="02020603050405020304" pitchFamily="18" charset="0"/>
                        </a:rPr>
                        <a:t>Clinical context</a:t>
                      </a:r>
                    </a:p>
                  </a:txBody>
                  <a:tcPr/>
                </a:tc>
                <a:extLst>
                  <a:ext uri="{0D108BD9-81ED-4DB2-BD59-A6C34878D82A}">
                    <a16:rowId xmlns:a16="http://schemas.microsoft.com/office/drawing/2014/main" val="3013222251"/>
                  </a:ext>
                </a:extLst>
              </a:tr>
              <a:tr h="1019694">
                <a:tc>
                  <a:txBody>
                    <a:bodyPr/>
                    <a:lstStyle/>
                    <a:p>
                      <a:r>
                        <a:rPr lang="en-US" dirty="0">
                          <a:latin typeface="Times New Roman" panose="02020603050405020304" pitchFamily="18" charset="0"/>
                          <a:cs typeface="Times New Roman" panose="02020603050405020304" pitchFamily="18" charset="0"/>
                        </a:rPr>
                        <a:t>7.</a:t>
                      </a:r>
                    </a:p>
                  </a:txBody>
                  <a:tcPr/>
                </a:tc>
                <a:tc>
                  <a:txBody>
                    <a:bodyPr/>
                    <a:lstStyle/>
                    <a:p>
                      <a:r>
                        <a:rPr lang="en-US" dirty="0">
                          <a:latin typeface="Times New Roman" panose="02020603050405020304" pitchFamily="18" charset="0"/>
                          <a:cs typeface="Times New Roman" panose="02020603050405020304" pitchFamily="18" charset="0"/>
                        </a:rPr>
                        <a:t>Patel &amp; Kaur</a:t>
                      </a:r>
                    </a:p>
                  </a:txBody>
                  <a:tcPr/>
                </a:tc>
                <a:tc>
                  <a:txBody>
                    <a:bodyPr/>
                    <a:lstStyle/>
                    <a:p>
                      <a:r>
                        <a:rPr lang="en-US" dirty="0">
                          <a:latin typeface="Times New Roman" panose="02020603050405020304" pitchFamily="18" charset="0"/>
                          <a:cs typeface="Times New Roman" panose="02020603050405020304" pitchFamily="18" charset="0"/>
                        </a:rPr>
                        <a:t>2025</a:t>
                      </a:r>
                    </a:p>
                  </a:txBody>
                  <a:tcPr/>
                </a:tc>
                <a:tc>
                  <a:txBody>
                    <a:bodyPr/>
                    <a:lstStyle/>
                    <a:p>
                      <a:r>
                        <a:rPr lang="en-US" dirty="0">
                          <a:latin typeface="Times New Roman" panose="02020603050405020304" pitchFamily="18" charset="0"/>
                          <a:cs typeface="Times New Roman" panose="02020603050405020304" pitchFamily="18" charset="0"/>
                        </a:rPr>
                        <a:t>Gradient Boosting Regression for multi-gas estimates</a:t>
                      </a:r>
                    </a:p>
                  </a:txBody>
                  <a:tcPr/>
                </a:tc>
                <a:tc>
                  <a:txBody>
                    <a:bodyPr/>
                    <a:lstStyle/>
                    <a:p>
                      <a:r>
                        <a:rPr lang="en-US" dirty="0">
                          <a:latin typeface="Times New Roman" panose="02020603050405020304" pitchFamily="18" charset="0"/>
                          <a:cs typeface="Times New Roman" panose="02020603050405020304" pitchFamily="18" charset="0"/>
                        </a:rPr>
                        <a:t>High accuracy</a:t>
                      </a:r>
                    </a:p>
                  </a:txBody>
                  <a:tcPr/>
                </a:tc>
                <a:tc>
                  <a:txBody>
                    <a:bodyPr/>
                    <a:lstStyle/>
                    <a:p>
                      <a:r>
                        <a:rPr lang="en-US" dirty="0">
                          <a:latin typeface="Times New Roman" panose="02020603050405020304" pitchFamily="18" charset="0"/>
                          <a:cs typeface="Times New Roman" panose="02020603050405020304" pitchFamily="18" charset="0"/>
                        </a:rPr>
                        <a:t>Tuning complexity</a:t>
                      </a:r>
                    </a:p>
                  </a:txBody>
                  <a:tcPr/>
                </a:tc>
                <a:extLst>
                  <a:ext uri="{0D108BD9-81ED-4DB2-BD59-A6C34878D82A}">
                    <a16:rowId xmlns:a16="http://schemas.microsoft.com/office/drawing/2014/main" val="1398952372"/>
                  </a:ext>
                </a:extLst>
              </a:tr>
              <a:tr h="1019694">
                <a:tc>
                  <a:txBody>
                    <a:bodyPr/>
                    <a:lstStyle/>
                    <a:p>
                      <a:r>
                        <a:rPr lang="en-US" dirty="0">
                          <a:latin typeface="Times New Roman" panose="02020603050405020304" pitchFamily="18" charset="0"/>
                          <a:cs typeface="Times New Roman" panose="02020603050405020304" pitchFamily="18" charset="0"/>
                        </a:rPr>
                        <a:t>8.</a:t>
                      </a:r>
                    </a:p>
                  </a:txBody>
                  <a:tcPr/>
                </a:tc>
                <a:tc>
                  <a:txBody>
                    <a:bodyPr/>
                    <a:lstStyle/>
                    <a:p>
                      <a:r>
                        <a:rPr lang="en-US" dirty="0">
                          <a:latin typeface="Times New Roman" panose="02020603050405020304" pitchFamily="18" charset="0"/>
                          <a:cs typeface="Times New Roman" panose="02020603050405020304" pitchFamily="18" charset="0"/>
                        </a:rPr>
                        <a:t>Rao &amp; Mishra</a:t>
                      </a:r>
                    </a:p>
                  </a:txBody>
                  <a:tcPr/>
                </a:tc>
                <a:tc>
                  <a:txBody>
                    <a:bodyPr/>
                    <a:lstStyle/>
                    <a:p>
                      <a:r>
                        <a:rPr lang="en-US" dirty="0">
                          <a:latin typeface="Times New Roman" panose="02020603050405020304" pitchFamily="18" charset="0"/>
                          <a:cs typeface="Times New Roman" panose="02020603050405020304" pitchFamily="18" charset="0"/>
                        </a:rPr>
                        <a:t>2025</a:t>
                      </a:r>
                    </a:p>
                  </a:txBody>
                  <a:tcPr/>
                </a:tc>
                <a:tc>
                  <a:txBody>
                    <a:bodyPr/>
                    <a:lstStyle/>
                    <a:p>
                      <a:r>
                        <a:rPr lang="en-US" dirty="0">
                          <a:latin typeface="Times New Roman" panose="02020603050405020304" pitchFamily="18" charset="0"/>
                          <a:cs typeface="Times New Roman" panose="02020603050405020304" pitchFamily="18" charset="0"/>
                        </a:rPr>
                        <a:t>Ensemble Regression (RF + SVR) for gas purity</a:t>
                      </a:r>
                    </a:p>
                  </a:txBody>
                  <a:tcPr/>
                </a:tc>
                <a:tc>
                  <a:txBody>
                    <a:bodyPr/>
                    <a:lstStyle/>
                    <a:p>
                      <a:r>
                        <a:rPr lang="en-US" dirty="0">
                          <a:latin typeface="Times New Roman" panose="02020603050405020304" pitchFamily="18" charset="0"/>
                          <a:cs typeface="Times New Roman" panose="02020603050405020304" pitchFamily="18" charset="0"/>
                        </a:rPr>
                        <a:t>Robust combination</a:t>
                      </a:r>
                    </a:p>
                  </a:txBody>
                  <a:tcPr/>
                </a:tc>
                <a:tc>
                  <a:txBody>
                    <a:bodyPr/>
                    <a:lstStyle/>
                    <a:p>
                      <a:r>
                        <a:rPr lang="en-US" dirty="0">
                          <a:latin typeface="Times New Roman" panose="02020603050405020304" pitchFamily="18" charset="0"/>
                          <a:cs typeface="Times New Roman" panose="02020603050405020304" pitchFamily="18" charset="0"/>
                        </a:rPr>
                        <a:t>Data requirement</a:t>
                      </a:r>
                    </a:p>
                  </a:txBody>
                  <a:tcPr/>
                </a:tc>
                <a:extLst>
                  <a:ext uri="{0D108BD9-81ED-4DB2-BD59-A6C34878D82A}">
                    <a16:rowId xmlns:a16="http://schemas.microsoft.com/office/drawing/2014/main" val="1150343733"/>
                  </a:ext>
                </a:extLst>
              </a:tr>
              <a:tr h="1019694">
                <a:tc>
                  <a:txBody>
                    <a:bodyPr/>
                    <a:lstStyle/>
                    <a:p>
                      <a:r>
                        <a:rPr lang="en-US" dirty="0">
                          <a:latin typeface="Times New Roman" panose="02020603050405020304" pitchFamily="18" charset="0"/>
                          <a:cs typeface="Times New Roman" panose="02020603050405020304" pitchFamily="18" charset="0"/>
                        </a:rPr>
                        <a:t>9.</a:t>
                      </a:r>
                    </a:p>
                  </a:txBody>
                  <a:tcPr/>
                </a:tc>
                <a:tc>
                  <a:txBody>
                    <a:bodyPr/>
                    <a:lstStyle/>
                    <a:p>
                      <a:r>
                        <a:rPr lang="en-US" dirty="0">
                          <a:latin typeface="Times New Roman" panose="02020603050405020304" pitchFamily="18" charset="0"/>
                          <a:cs typeface="Times New Roman" panose="02020603050405020304" pitchFamily="18" charset="0"/>
                        </a:rPr>
                        <a:t>Hassan et al.</a:t>
                      </a:r>
                    </a:p>
                  </a:txBody>
                  <a:tcPr/>
                </a:tc>
                <a:tc>
                  <a:txBody>
                    <a:bodyPr/>
                    <a:lstStyle/>
                    <a:p>
                      <a:r>
                        <a:rPr lang="en-US" dirty="0">
                          <a:latin typeface="Times New Roman" panose="02020603050405020304" pitchFamily="18" charset="0"/>
                          <a:cs typeface="Times New Roman" panose="02020603050405020304" pitchFamily="18" charset="0"/>
                        </a:rPr>
                        <a:t>2021</a:t>
                      </a:r>
                    </a:p>
                  </a:txBody>
                  <a:tcPr/>
                </a:tc>
                <a:tc>
                  <a:txBody>
                    <a:bodyPr/>
                    <a:lstStyle/>
                    <a:p>
                      <a:r>
                        <a:rPr lang="en-US" dirty="0">
                          <a:latin typeface="Times New Roman" panose="02020603050405020304" pitchFamily="18" charset="0"/>
                          <a:cs typeface="Times New Roman" panose="02020603050405020304" pitchFamily="18" charset="0"/>
                        </a:rPr>
                        <a:t>ANN + LR for oxygen saturation estimation</a:t>
                      </a:r>
                    </a:p>
                  </a:txBody>
                  <a:tcPr/>
                </a:tc>
                <a:tc>
                  <a:txBody>
                    <a:bodyPr/>
                    <a:lstStyle/>
                    <a:p>
                      <a:r>
                        <a:rPr lang="en-US" dirty="0">
                          <a:latin typeface="Times New Roman" panose="02020603050405020304" pitchFamily="18" charset="0"/>
                          <a:cs typeface="Times New Roman" panose="02020603050405020304" pitchFamily="18" charset="0"/>
                        </a:rPr>
                        <a:t>Good non-linear mapping</a:t>
                      </a:r>
                    </a:p>
                  </a:txBody>
                  <a:tcPr/>
                </a:tc>
                <a:tc>
                  <a:txBody>
                    <a:bodyPr/>
                    <a:lstStyle/>
                    <a:p>
                      <a:r>
                        <a:rPr lang="en-US" dirty="0">
                          <a:latin typeface="Times New Roman" panose="02020603050405020304" pitchFamily="18" charset="0"/>
                          <a:cs typeface="Times New Roman" panose="02020603050405020304" pitchFamily="18" charset="0"/>
                        </a:rPr>
                        <a:t>Overfitting risk</a:t>
                      </a:r>
                    </a:p>
                  </a:txBody>
                  <a:tcPr/>
                </a:tc>
                <a:extLst>
                  <a:ext uri="{0D108BD9-81ED-4DB2-BD59-A6C34878D82A}">
                    <a16:rowId xmlns:a16="http://schemas.microsoft.com/office/drawing/2014/main" val="2401136712"/>
                  </a:ext>
                </a:extLst>
              </a:tr>
            </a:tbl>
          </a:graphicData>
        </a:graphic>
      </p:graphicFrame>
    </p:spTree>
    <p:extLst>
      <p:ext uri="{BB962C8B-B14F-4D97-AF65-F5344CB8AC3E}">
        <p14:creationId xmlns:p14="http://schemas.microsoft.com/office/powerpoint/2010/main" val="7857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C18F059-41C3-432E-982B-952E745DD53B}"/>
              </a:ext>
            </a:extLst>
          </p:cNvPr>
          <p:cNvGraphicFramePr>
            <a:graphicFrameLocks noGrp="1"/>
          </p:cNvGraphicFramePr>
          <p:nvPr>
            <p:extLst>
              <p:ext uri="{D42A27DB-BD31-4B8C-83A1-F6EECF244321}">
                <p14:modId xmlns:p14="http://schemas.microsoft.com/office/powerpoint/2010/main" val="2105312164"/>
              </p:ext>
            </p:extLst>
          </p:nvPr>
        </p:nvGraphicFramePr>
        <p:xfrm>
          <a:off x="838200" y="879765"/>
          <a:ext cx="10515600" cy="5098470"/>
        </p:xfrm>
        <a:graphic>
          <a:graphicData uri="http://schemas.openxmlformats.org/drawingml/2006/table">
            <a:tbl>
              <a:tblPr firstRow="1" bandRow="1">
                <a:tableStyleId>{5940675A-B579-460E-94D1-54222C63F5DA}</a:tableStyleId>
              </a:tblPr>
              <a:tblGrid>
                <a:gridCol w="810491">
                  <a:extLst>
                    <a:ext uri="{9D8B030D-6E8A-4147-A177-3AD203B41FA5}">
                      <a16:colId xmlns:a16="http://schemas.microsoft.com/office/drawing/2014/main" val="728898393"/>
                    </a:ext>
                  </a:extLst>
                </a:gridCol>
                <a:gridCol w="1427018">
                  <a:extLst>
                    <a:ext uri="{9D8B030D-6E8A-4147-A177-3AD203B41FA5}">
                      <a16:colId xmlns:a16="http://schemas.microsoft.com/office/drawing/2014/main" val="1033746885"/>
                    </a:ext>
                  </a:extLst>
                </a:gridCol>
                <a:gridCol w="1246909">
                  <a:extLst>
                    <a:ext uri="{9D8B030D-6E8A-4147-A177-3AD203B41FA5}">
                      <a16:colId xmlns:a16="http://schemas.microsoft.com/office/drawing/2014/main" val="1267293798"/>
                    </a:ext>
                  </a:extLst>
                </a:gridCol>
                <a:gridCol w="2216727">
                  <a:extLst>
                    <a:ext uri="{9D8B030D-6E8A-4147-A177-3AD203B41FA5}">
                      <a16:colId xmlns:a16="http://schemas.microsoft.com/office/drawing/2014/main" val="2960357681"/>
                    </a:ext>
                  </a:extLst>
                </a:gridCol>
                <a:gridCol w="2286000">
                  <a:extLst>
                    <a:ext uri="{9D8B030D-6E8A-4147-A177-3AD203B41FA5}">
                      <a16:colId xmlns:a16="http://schemas.microsoft.com/office/drawing/2014/main" val="1251656479"/>
                    </a:ext>
                  </a:extLst>
                </a:gridCol>
                <a:gridCol w="2528455">
                  <a:extLst>
                    <a:ext uri="{9D8B030D-6E8A-4147-A177-3AD203B41FA5}">
                      <a16:colId xmlns:a16="http://schemas.microsoft.com/office/drawing/2014/main" val="3595889144"/>
                    </a:ext>
                  </a:extLst>
                </a:gridCol>
              </a:tblGrid>
              <a:tr h="1019694">
                <a:tc>
                  <a:txBody>
                    <a:bodyPr/>
                    <a:lstStyle/>
                    <a:p>
                      <a:r>
                        <a:rPr lang="en-US" dirty="0">
                          <a:latin typeface="Times New Roman" panose="02020603050405020304" pitchFamily="18" charset="0"/>
                          <a:cs typeface="Times New Roman" panose="02020603050405020304" pitchFamily="18" charset="0"/>
                        </a:rPr>
                        <a:t>10.</a:t>
                      </a:r>
                    </a:p>
                  </a:txBody>
                  <a:tcPr/>
                </a:tc>
                <a:tc>
                  <a:txBody>
                    <a:bodyPr/>
                    <a:lstStyle/>
                    <a:p>
                      <a:r>
                        <a:rPr lang="en-US" dirty="0">
                          <a:latin typeface="Times New Roman" panose="02020603050405020304" pitchFamily="18" charset="0"/>
                          <a:cs typeface="Times New Roman" panose="02020603050405020304" pitchFamily="18" charset="0"/>
                        </a:rPr>
                        <a:t>Roberts &amp; King</a:t>
                      </a:r>
                    </a:p>
                  </a:txBody>
                  <a:tcPr anchor="ctr"/>
                </a:tc>
                <a:tc>
                  <a:txBody>
                    <a:bodyPr/>
                    <a:lstStyle/>
                    <a:p>
                      <a:r>
                        <a:rPr lang="en-US" dirty="0">
                          <a:latin typeface="Times New Roman" panose="02020603050405020304" pitchFamily="18" charset="0"/>
                          <a:cs typeface="Times New Roman" panose="02020603050405020304" pitchFamily="18" charset="0"/>
                        </a:rPr>
                        <a:t>2021</a:t>
                      </a:r>
                    </a:p>
                  </a:txBody>
                  <a:tcPr/>
                </a:tc>
                <a:tc>
                  <a:txBody>
                    <a:bodyPr/>
                    <a:lstStyle/>
                    <a:p>
                      <a:r>
                        <a:rPr lang="en-US" dirty="0">
                          <a:latin typeface="Times New Roman" panose="02020603050405020304" pitchFamily="18" charset="0"/>
                          <a:cs typeface="Times New Roman" panose="02020603050405020304" pitchFamily="18" charset="0"/>
                        </a:rPr>
                        <a:t>Ridge Regression for sensor data calibration</a:t>
                      </a:r>
                    </a:p>
                  </a:txBody>
                  <a:tcPr/>
                </a:tc>
                <a:tc>
                  <a:txBody>
                    <a:bodyPr/>
                    <a:lstStyle/>
                    <a:p>
                      <a:r>
                        <a:rPr lang="en-US" dirty="0">
                          <a:latin typeface="Times New Roman" panose="02020603050405020304" pitchFamily="18" charset="0"/>
                          <a:cs typeface="Times New Roman" panose="02020603050405020304" pitchFamily="18" charset="0"/>
                        </a:rPr>
                        <a:t>Reduces overfitting</a:t>
                      </a:r>
                    </a:p>
                  </a:txBody>
                  <a:tcPr anchor="ctr"/>
                </a:tc>
                <a:tc>
                  <a:txBody>
                    <a:bodyPr/>
                    <a:lstStyle/>
                    <a:p>
                      <a:r>
                        <a:rPr lang="en-US" dirty="0">
                          <a:latin typeface="Times New Roman" panose="02020603050405020304" pitchFamily="18" charset="0"/>
                          <a:cs typeface="Times New Roman" panose="02020603050405020304" pitchFamily="18" charset="0"/>
                        </a:rPr>
                        <a:t>Limited non-linear</a:t>
                      </a:r>
                    </a:p>
                  </a:txBody>
                  <a:tcPr/>
                </a:tc>
                <a:extLst>
                  <a:ext uri="{0D108BD9-81ED-4DB2-BD59-A6C34878D82A}">
                    <a16:rowId xmlns:a16="http://schemas.microsoft.com/office/drawing/2014/main" val="3552821426"/>
                  </a:ext>
                </a:extLst>
              </a:tr>
              <a:tr h="1019694">
                <a:tc>
                  <a:txBody>
                    <a:bodyPr/>
                    <a:lstStyle/>
                    <a:p>
                      <a:r>
                        <a:rPr lang="en-US" dirty="0">
                          <a:latin typeface="Times New Roman" panose="02020603050405020304" pitchFamily="18" charset="0"/>
                          <a:cs typeface="Times New Roman" panose="02020603050405020304" pitchFamily="18" charset="0"/>
                        </a:rPr>
                        <a:t>11.</a:t>
                      </a:r>
                    </a:p>
                  </a:txBody>
                  <a:tcPr/>
                </a:tc>
                <a:tc>
                  <a:txBody>
                    <a:bodyPr/>
                    <a:lstStyle/>
                    <a:p>
                      <a:r>
                        <a:rPr lang="en-US" dirty="0">
                          <a:latin typeface="Times New Roman" panose="02020603050405020304" pitchFamily="18" charset="0"/>
                          <a:cs typeface="Times New Roman" panose="02020603050405020304" pitchFamily="18" charset="0"/>
                        </a:rPr>
                        <a:t>Zhang et al.</a:t>
                      </a:r>
                    </a:p>
                  </a:txBody>
                  <a:tcPr anchor="ctr"/>
                </a:tc>
                <a:tc>
                  <a:txBody>
                    <a:bodyPr/>
                    <a:lstStyle/>
                    <a:p>
                      <a:r>
                        <a:rPr lang="en-US" dirty="0">
                          <a:latin typeface="Times New Roman" panose="02020603050405020304" pitchFamily="18" charset="0"/>
                          <a:cs typeface="Times New Roman" panose="02020603050405020304" pitchFamily="18" charset="0"/>
                        </a:rPr>
                        <a:t>2022</a:t>
                      </a:r>
                    </a:p>
                  </a:txBody>
                  <a:tcPr/>
                </a:tc>
                <a:tc>
                  <a:txBody>
                    <a:bodyPr/>
                    <a:lstStyle/>
                    <a:p>
                      <a:r>
                        <a:rPr lang="en-US" dirty="0">
                          <a:latin typeface="Times New Roman" panose="02020603050405020304" pitchFamily="18" charset="0"/>
                          <a:cs typeface="Times New Roman" panose="02020603050405020304" pitchFamily="18" charset="0"/>
                        </a:rPr>
                        <a:t>Lasso Regression for gas sensor feature selection</a:t>
                      </a:r>
                    </a:p>
                  </a:txBody>
                  <a:tcPr anchor="ctr"/>
                </a:tc>
                <a:tc>
                  <a:txBody>
                    <a:bodyPr/>
                    <a:lstStyle/>
                    <a:p>
                      <a:r>
                        <a:rPr lang="en-US" dirty="0">
                          <a:latin typeface="Times New Roman" panose="02020603050405020304" pitchFamily="18" charset="0"/>
                          <a:cs typeface="Times New Roman" panose="02020603050405020304" pitchFamily="18" charset="0"/>
                        </a:rPr>
                        <a:t>Performs variable selection</a:t>
                      </a:r>
                    </a:p>
                  </a:txBody>
                  <a:tcPr/>
                </a:tc>
                <a:tc>
                  <a:txBody>
                    <a:bodyPr/>
                    <a:lstStyle/>
                    <a:p>
                      <a:r>
                        <a:rPr lang="en-US" dirty="0">
                          <a:latin typeface="Times New Roman" panose="02020603050405020304" pitchFamily="18" charset="0"/>
                          <a:cs typeface="Times New Roman" panose="02020603050405020304" pitchFamily="18" charset="0"/>
                        </a:rPr>
                        <a:t>May ignore weak predictors</a:t>
                      </a:r>
                    </a:p>
                  </a:txBody>
                  <a:tcPr/>
                </a:tc>
                <a:extLst>
                  <a:ext uri="{0D108BD9-81ED-4DB2-BD59-A6C34878D82A}">
                    <a16:rowId xmlns:a16="http://schemas.microsoft.com/office/drawing/2014/main" val="3013222251"/>
                  </a:ext>
                </a:extLst>
              </a:tr>
              <a:tr h="1019694">
                <a:tc>
                  <a:txBody>
                    <a:bodyPr/>
                    <a:lstStyle/>
                    <a:p>
                      <a:r>
                        <a:rPr lang="en-US" dirty="0">
                          <a:latin typeface="Times New Roman" panose="02020603050405020304" pitchFamily="18" charset="0"/>
                          <a:cs typeface="Times New Roman" panose="02020603050405020304" pitchFamily="18" charset="0"/>
                        </a:rPr>
                        <a:t>12.</a:t>
                      </a:r>
                    </a:p>
                  </a:txBody>
                  <a:tcPr/>
                </a:tc>
                <a:tc>
                  <a:txBody>
                    <a:bodyPr/>
                    <a:lstStyle/>
                    <a:p>
                      <a:r>
                        <a:rPr lang="en-US" dirty="0">
                          <a:latin typeface="Times New Roman" panose="02020603050405020304" pitchFamily="18" charset="0"/>
                          <a:cs typeface="Times New Roman" panose="02020603050405020304" pitchFamily="18" charset="0"/>
                        </a:rPr>
                        <a:t>Das &amp; Dutta</a:t>
                      </a:r>
                    </a:p>
                  </a:txBody>
                  <a:tcPr/>
                </a:tc>
                <a:tc>
                  <a:txBody>
                    <a:bodyPr/>
                    <a:lstStyle/>
                    <a:p>
                      <a:r>
                        <a:rPr lang="en-US" dirty="0">
                          <a:latin typeface="Times New Roman" panose="02020603050405020304" pitchFamily="18" charset="0"/>
                          <a:cs typeface="Times New Roman" panose="02020603050405020304" pitchFamily="18" charset="0"/>
                        </a:rPr>
                        <a:t>2022</a:t>
                      </a:r>
                    </a:p>
                  </a:txBody>
                  <a:tcPr/>
                </a:tc>
                <a:tc>
                  <a:txBody>
                    <a:bodyPr/>
                    <a:lstStyle/>
                    <a:p>
                      <a:r>
                        <a:rPr lang="en-US" dirty="0">
                          <a:latin typeface="Times New Roman" panose="02020603050405020304" pitchFamily="18" charset="0"/>
                          <a:cs typeface="Times New Roman" panose="02020603050405020304" pitchFamily="18" charset="0"/>
                        </a:rPr>
                        <a:t>KNN Regression for dissolved oxygen</a:t>
                      </a:r>
                    </a:p>
                  </a:txBody>
                  <a:tcPr anchor="ctr"/>
                </a:tc>
                <a:tc>
                  <a:txBody>
                    <a:bodyPr/>
                    <a:lstStyle/>
                    <a:p>
                      <a:r>
                        <a:rPr lang="en-US" dirty="0">
                          <a:latin typeface="Times New Roman" panose="02020603050405020304" pitchFamily="18" charset="0"/>
                          <a:cs typeface="Times New Roman" panose="02020603050405020304" pitchFamily="18" charset="0"/>
                        </a:rPr>
                        <a:t>Simple, instance-based</a:t>
                      </a:r>
                    </a:p>
                  </a:txBody>
                  <a:tcPr/>
                </a:tc>
                <a:tc>
                  <a:txBody>
                    <a:bodyPr/>
                    <a:lstStyle/>
                    <a:p>
                      <a:r>
                        <a:rPr lang="en-US" dirty="0">
                          <a:latin typeface="Times New Roman" panose="02020603050405020304" pitchFamily="18" charset="0"/>
                          <a:cs typeface="Times New Roman" panose="02020603050405020304" pitchFamily="18" charset="0"/>
                        </a:rPr>
                        <a:t>Slow on big data</a:t>
                      </a:r>
                    </a:p>
                  </a:txBody>
                  <a:tcPr/>
                </a:tc>
                <a:extLst>
                  <a:ext uri="{0D108BD9-81ED-4DB2-BD59-A6C34878D82A}">
                    <a16:rowId xmlns:a16="http://schemas.microsoft.com/office/drawing/2014/main" val="1398952372"/>
                  </a:ext>
                </a:extLst>
              </a:tr>
              <a:tr h="1019694">
                <a:tc>
                  <a:txBody>
                    <a:bodyPr/>
                    <a:lstStyle/>
                    <a:p>
                      <a:r>
                        <a:rPr lang="en-US" dirty="0">
                          <a:latin typeface="Times New Roman" panose="02020603050405020304" pitchFamily="18" charset="0"/>
                          <a:cs typeface="Times New Roman" panose="02020603050405020304" pitchFamily="18" charset="0"/>
                        </a:rPr>
                        <a:t>13.</a:t>
                      </a:r>
                    </a:p>
                  </a:txBody>
                  <a:tcPr/>
                </a:tc>
                <a:tc>
                  <a:txBody>
                    <a:bodyPr/>
                    <a:lstStyle/>
                    <a:p>
                      <a:r>
                        <a:rPr lang="en-US" dirty="0">
                          <a:latin typeface="Times New Roman" panose="02020603050405020304" pitchFamily="18" charset="0"/>
                          <a:cs typeface="Times New Roman" panose="02020603050405020304" pitchFamily="18" charset="0"/>
                        </a:rPr>
                        <a:t>El-Sayed et al.</a:t>
                      </a:r>
                    </a:p>
                  </a:txBody>
                  <a:tcPr anchor="ctr"/>
                </a:tc>
                <a:tc>
                  <a:txBody>
                    <a:bodyPr/>
                    <a:lstStyle/>
                    <a:p>
                      <a:r>
                        <a:rPr lang="en-US" dirty="0">
                          <a:latin typeface="Times New Roman" panose="02020603050405020304" pitchFamily="18" charset="0"/>
                          <a:cs typeface="Times New Roman" panose="02020603050405020304" pitchFamily="18" charset="0"/>
                        </a:rPr>
                        <a:t>2023</a:t>
                      </a:r>
                    </a:p>
                  </a:txBody>
                  <a:tcPr/>
                </a:tc>
                <a:tc>
                  <a:txBody>
                    <a:bodyPr/>
                    <a:lstStyle/>
                    <a:p>
                      <a:r>
                        <a:rPr lang="en-US" dirty="0">
                          <a:latin typeface="Times New Roman" panose="02020603050405020304" pitchFamily="18" charset="0"/>
                          <a:cs typeface="Times New Roman" panose="02020603050405020304" pitchFamily="18" charset="0"/>
                        </a:rPr>
                        <a:t>Bayesian Regression for O₂ prediction</a:t>
                      </a:r>
                    </a:p>
                  </a:txBody>
                  <a:tcPr anchor="ctr"/>
                </a:tc>
                <a:tc>
                  <a:txBody>
                    <a:bodyPr/>
                    <a:lstStyle/>
                    <a:p>
                      <a:r>
                        <a:rPr lang="en-US" dirty="0">
                          <a:latin typeface="Times New Roman" panose="02020603050405020304" pitchFamily="18" charset="0"/>
                          <a:cs typeface="Times New Roman" panose="02020603050405020304" pitchFamily="18" charset="0"/>
                        </a:rPr>
                        <a:t>Probabilistic output</a:t>
                      </a:r>
                    </a:p>
                  </a:txBody>
                  <a:tcPr/>
                </a:tc>
                <a:tc>
                  <a:txBody>
                    <a:bodyPr/>
                    <a:lstStyle/>
                    <a:p>
                      <a:r>
                        <a:rPr lang="en-US" dirty="0">
                          <a:latin typeface="Times New Roman" panose="02020603050405020304" pitchFamily="18" charset="0"/>
                          <a:cs typeface="Times New Roman" panose="02020603050405020304" pitchFamily="18" charset="0"/>
                        </a:rPr>
                        <a:t>Harder interpretation</a:t>
                      </a:r>
                    </a:p>
                  </a:txBody>
                  <a:tcPr/>
                </a:tc>
                <a:extLst>
                  <a:ext uri="{0D108BD9-81ED-4DB2-BD59-A6C34878D82A}">
                    <a16:rowId xmlns:a16="http://schemas.microsoft.com/office/drawing/2014/main" val="1150343733"/>
                  </a:ext>
                </a:extLst>
              </a:tr>
              <a:tr h="1019694">
                <a:tc>
                  <a:txBody>
                    <a:bodyPr/>
                    <a:lstStyle/>
                    <a:p>
                      <a:r>
                        <a:rPr lang="en-US" dirty="0">
                          <a:latin typeface="Times New Roman" panose="02020603050405020304" pitchFamily="18" charset="0"/>
                          <a:cs typeface="Times New Roman" panose="02020603050405020304" pitchFamily="18" charset="0"/>
                        </a:rPr>
                        <a:t>14.</a:t>
                      </a:r>
                    </a:p>
                  </a:txBody>
                  <a:tcPr/>
                </a:tc>
                <a:tc>
                  <a:txBody>
                    <a:bodyPr/>
                    <a:lstStyle/>
                    <a:p>
                      <a:r>
                        <a:rPr lang="en-US" dirty="0">
                          <a:latin typeface="Times New Roman" panose="02020603050405020304" pitchFamily="18" charset="0"/>
                          <a:cs typeface="Times New Roman" panose="02020603050405020304" pitchFamily="18" charset="0"/>
                        </a:rPr>
                        <a:t>Wang &amp; Liu</a:t>
                      </a:r>
                    </a:p>
                  </a:txBody>
                  <a:tcPr/>
                </a:tc>
                <a:tc>
                  <a:txBody>
                    <a:bodyPr/>
                    <a:lstStyle/>
                    <a:p>
                      <a:r>
                        <a:rPr lang="en-US" dirty="0">
                          <a:latin typeface="Times New Roman" panose="02020603050405020304" pitchFamily="18" charset="0"/>
                          <a:cs typeface="Times New Roman" panose="02020603050405020304" pitchFamily="18" charset="0"/>
                        </a:rPr>
                        <a:t>2023</a:t>
                      </a:r>
                    </a:p>
                  </a:txBody>
                  <a:tcPr/>
                </a:tc>
                <a:tc>
                  <a:txBody>
                    <a:bodyPr/>
                    <a:lstStyle/>
                    <a:p>
                      <a:r>
                        <a:rPr lang="en-US" dirty="0">
                          <a:latin typeface="Times New Roman" panose="02020603050405020304" pitchFamily="18" charset="0"/>
                          <a:cs typeface="Times New Roman" panose="02020603050405020304" pitchFamily="18" charset="0"/>
                        </a:rPr>
                        <a:t>Decision Tree Regression for oxygen prediction</a:t>
                      </a:r>
                    </a:p>
                  </a:txBody>
                  <a:tcPr anchor="ctr"/>
                </a:tc>
                <a:tc>
                  <a:txBody>
                    <a:bodyPr/>
                    <a:lstStyle/>
                    <a:p>
                      <a:r>
                        <a:rPr lang="en-US" dirty="0">
                          <a:latin typeface="Times New Roman" panose="02020603050405020304" pitchFamily="18" charset="0"/>
                          <a:cs typeface="Times New Roman" panose="02020603050405020304" pitchFamily="18" charset="0"/>
                        </a:rPr>
                        <a:t>Interpretable splits</a:t>
                      </a:r>
                    </a:p>
                  </a:txBody>
                  <a:tcPr/>
                </a:tc>
                <a:tc>
                  <a:txBody>
                    <a:bodyPr/>
                    <a:lstStyle/>
                    <a:p>
                      <a:r>
                        <a:rPr lang="en-US" dirty="0">
                          <a:latin typeface="Times New Roman" panose="02020603050405020304" pitchFamily="18" charset="0"/>
                          <a:cs typeface="Times New Roman" panose="02020603050405020304" pitchFamily="18" charset="0"/>
                        </a:rPr>
                        <a:t>Prone to overfit</a:t>
                      </a:r>
                    </a:p>
                  </a:txBody>
                  <a:tcPr/>
                </a:tc>
                <a:extLst>
                  <a:ext uri="{0D108BD9-81ED-4DB2-BD59-A6C34878D82A}">
                    <a16:rowId xmlns:a16="http://schemas.microsoft.com/office/drawing/2014/main" val="2401136712"/>
                  </a:ext>
                </a:extLst>
              </a:tr>
            </a:tbl>
          </a:graphicData>
        </a:graphic>
      </p:graphicFrame>
    </p:spTree>
    <p:extLst>
      <p:ext uri="{BB962C8B-B14F-4D97-AF65-F5344CB8AC3E}">
        <p14:creationId xmlns:p14="http://schemas.microsoft.com/office/powerpoint/2010/main" val="590873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27C686B-A023-46E8-BAD0-73861B5C159D}"/>
              </a:ext>
            </a:extLst>
          </p:cNvPr>
          <p:cNvGraphicFramePr>
            <a:graphicFrameLocks noGrp="1"/>
          </p:cNvGraphicFramePr>
          <p:nvPr>
            <p:extLst>
              <p:ext uri="{D42A27DB-BD31-4B8C-83A1-F6EECF244321}">
                <p14:modId xmlns:p14="http://schemas.microsoft.com/office/powerpoint/2010/main" val="1795443646"/>
              </p:ext>
            </p:extLst>
          </p:nvPr>
        </p:nvGraphicFramePr>
        <p:xfrm>
          <a:off x="838200" y="661843"/>
          <a:ext cx="10515600" cy="5098470"/>
        </p:xfrm>
        <a:graphic>
          <a:graphicData uri="http://schemas.openxmlformats.org/drawingml/2006/table">
            <a:tbl>
              <a:tblPr firstRow="1" bandRow="1">
                <a:tableStyleId>{5940675A-B579-460E-94D1-54222C63F5DA}</a:tableStyleId>
              </a:tblPr>
              <a:tblGrid>
                <a:gridCol w="810491">
                  <a:extLst>
                    <a:ext uri="{9D8B030D-6E8A-4147-A177-3AD203B41FA5}">
                      <a16:colId xmlns:a16="http://schemas.microsoft.com/office/drawing/2014/main" val="728898393"/>
                    </a:ext>
                  </a:extLst>
                </a:gridCol>
                <a:gridCol w="1427018">
                  <a:extLst>
                    <a:ext uri="{9D8B030D-6E8A-4147-A177-3AD203B41FA5}">
                      <a16:colId xmlns:a16="http://schemas.microsoft.com/office/drawing/2014/main" val="1033746885"/>
                    </a:ext>
                  </a:extLst>
                </a:gridCol>
                <a:gridCol w="1246909">
                  <a:extLst>
                    <a:ext uri="{9D8B030D-6E8A-4147-A177-3AD203B41FA5}">
                      <a16:colId xmlns:a16="http://schemas.microsoft.com/office/drawing/2014/main" val="1267293798"/>
                    </a:ext>
                  </a:extLst>
                </a:gridCol>
                <a:gridCol w="2216727">
                  <a:extLst>
                    <a:ext uri="{9D8B030D-6E8A-4147-A177-3AD203B41FA5}">
                      <a16:colId xmlns:a16="http://schemas.microsoft.com/office/drawing/2014/main" val="2960357681"/>
                    </a:ext>
                  </a:extLst>
                </a:gridCol>
                <a:gridCol w="2286000">
                  <a:extLst>
                    <a:ext uri="{9D8B030D-6E8A-4147-A177-3AD203B41FA5}">
                      <a16:colId xmlns:a16="http://schemas.microsoft.com/office/drawing/2014/main" val="1251656479"/>
                    </a:ext>
                  </a:extLst>
                </a:gridCol>
                <a:gridCol w="2528455">
                  <a:extLst>
                    <a:ext uri="{9D8B030D-6E8A-4147-A177-3AD203B41FA5}">
                      <a16:colId xmlns:a16="http://schemas.microsoft.com/office/drawing/2014/main" val="3595889144"/>
                    </a:ext>
                  </a:extLst>
                </a:gridCol>
              </a:tblGrid>
              <a:tr h="1019694">
                <a:tc>
                  <a:txBody>
                    <a:bodyPr/>
                    <a:lstStyle/>
                    <a:p>
                      <a:r>
                        <a:rPr lang="en-US" dirty="0"/>
                        <a:t>15.</a:t>
                      </a:r>
                    </a:p>
                  </a:txBody>
                  <a:tcPr/>
                </a:tc>
                <a:tc>
                  <a:txBody>
                    <a:bodyPr/>
                    <a:lstStyle/>
                    <a:p>
                      <a:r>
                        <a:rPr lang="en-US" dirty="0"/>
                        <a:t>Silva et al.</a:t>
                      </a:r>
                    </a:p>
                  </a:txBody>
                  <a:tcPr/>
                </a:tc>
                <a:tc>
                  <a:txBody>
                    <a:bodyPr/>
                    <a:lstStyle/>
                    <a:p>
                      <a:r>
                        <a:rPr lang="en-US" dirty="0"/>
                        <a:t>2024</a:t>
                      </a:r>
                    </a:p>
                  </a:txBody>
                  <a:tcPr/>
                </a:tc>
                <a:tc>
                  <a:txBody>
                    <a:bodyPr/>
                    <a:lstStyle/>
                    <a:p>
                      <a:r>
                        <a:rPr lang="en-US" dirty="0"/>
                        <a:t>Deep Learning Regression for sensor fusion</a:t>
                      </a:r>
                    </a:p>
                  </a:txBody>
                  <a:tcPr/>
                </a:tc>
                <a:tc>
                  <a:txBody>
                    <a:bodyPr/>
                    <a:lstStyle/>
                    <a:p>
                      <a:r>
                        <a:rPr lang="en-US" dirty="0"/>
                        <a:t>Highly accurate</a:t>
                      </a:r>
                    </a:p>
                  </a:txBody>
                  <a:tcPr/>
                </a:tc>
                <a:tc>
                  <a:txBody>
                    <a:bodyPr/>
                    <a:lstStyle/>
                    <a:p>
                      <a:r>
                        <a:rPr lang="en-US" dirty="0"/>
                        <a:t>Computation cost</a:t>
                      </a:r>
                    </a:p>
                  </a:txBody>
                  <a:tcPr anchor="ctr"/>
                </a:tc>
                <a:extLst>
                  <a:ext uri="{0D108BD9-81ED-4DB2-BD59-A6C34878D82A}">
                    <a16:rowId xmlns:a16="http://schemas.microsoft.com/office/drawing/2014/main" val="3552821426"/>
                  </a:ext>
                </a:extLst>
              </a:tr>
              <a:tr h="1019694">
                <a:tc>
                  <a:txBody>
                    <a:bodyPr/>
                    <a:lstStyle/>
                    <a:p>
                      <a:r>
                        <a:rPr lang="en-US" dirty="0"/>
                        <a:t>16.</a:t>
                      </a:r>
                    </a:p>
                  </a:txBody>
                  <a:tcPr/>
                </a:tc>
                <a:tc>
                  <a:txBody>
                    <a:bodyPr/>
                    <a:lstStyle/>
                    <a:p>
                      <a:r>
                        <a:rPr lang="en-US" dirty="0"/>
                        <a:t>Patel &amp; Mehta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2024</a:t>
                      </a:r>
                    </a:p>
                    <a:p>
                      <a:endParaRPr lang="en-US" dirty="0"/>
                    </a:p>
                  </a:txBody>
                  <a:tcPr/>
                </a:tc>
                <a:tc>
                  <a:txBody>
                    <a:bodyPr/>
                    <a:lstStyle/>
                    <a:p>
                      <a:r>
                        <a:rPr lang="en-US" dirty="0"/>
                        <a:t>Adaptive Boosting Regression for O₂ estimates</a:t>
                      </a:r>
                    </a:p>
                  </a:txBody>
                  <a:tcPr/>
                </a:tc>
                <a:tc>
                  <a:txBody>
                    <a:bodyPr/>
                    <a:lstStyle/>
                    <a:p>
                      <a:r>
                        <a:rPr lang="en-US" dirty="0"/>
                        <a:t>Good generalization</a:t>
                      </a:r>
                    </a:p>
                  </a:txBody>
                  <a:tcPr/>
                </a:tc>
                <a:tc>
                  <a:txBody>
                    <a:bodyPr/>
                    <a:lstStyle/>
                    <a:p>
                      <a:r>
                        <a:rPr lang="en-US" dirty="0"/>
                        <a:t>Sensitive to noise</a:t>
                      </a:r>
                    </a:p>
                  </a:txBody>
                  <a:tcPr/>
                </a:tc>
                <a:extLst>
                  <a:ext uri="{0D108BD9-81ED-4DB2-BD59-A6C34878D82A}">
                    <a16:rowId xmlns:a16="http://schemas.microsoft.com/office/drawing/2014/main" val="3013222251"/>
                  </a:ext>
                </a:extLst>
              </a:tr>
              <a:tr h="1019694">
                <a:tc>
                  <a:txBody>
                    <a:bodyPr/>
                    <a:lstStyle/>
                    <a:p>
                      <a:r>
                        <a:rPr lang="en-US" dirty="0"/>
                        <a:t>17.</a:t>
                      </a:r>
                    </a:p>
                  </a:txBody>
                  <a:tcPr/>
                </a:tc>
                <a:tc>
                  <a:txBody>
                    <a:bodyPr/>
                    <a:lstStyle/>
                    <a:p>
                      <a:r>
                        <a:rPr lang="en-US" dirty="0"/>
                        <a:t>Choi &amp; Park</a:t>
                      </a:r>
                    </a:p>
                  </a:txBody>
                  <a:tcPr/>
                </a:tc>
                <a:tc>
                  <a:txBody>
                    <a:bodyPr/>
                    <a:lstStyle/>
                    <a:p>
                      <a:r>
                        <a:rPr lang="en-US" dirty="0"/>
                        <a:t>2025</a:t>
                      </a:r>
                    </a:p>
                  </a:txBody>
                  <a:tcPr/>
                </a:tc>
                <a:tc>
                  <a:txBody>
                    <a:bodyPr/>
                    <a:lstStyle/>
                    <a:p>
                      <a:r>
                        <a:rPr lang="en-US" dirty="0"/>
                        <a:t>Recurrent Neural Regression for time series O₂</a:t>
                      </a:r>
                    </a:p>
                  </a:txBody>
                  <a:tcPr/>
                </a:tc>
                <a:tc>
                  <a:txBody>
                    <a:bodyPr/>
                    <a:lstStyle/>
                    <a:p>
                      <a:r>
                        <a:rPr lang="en-US" dirty="0"/>
                        <a:t>Good temporal modeling</a:t>
                      </a:r>
                    </a:p>
                  </a:txBody>
                  <a:tcPr/>
                </a:tc>
                <a:tc>
                  <a:txBody>
                    <a:bodyPr/>
                    <a:lstStyle/>
                    <a:p>
                      <a:r>
                        <a:rPr lang="en-US" dirty="0"/>
                        <a:t>modeling</a:t>
                      </a:r>
                    </a:p>
                  </a:txBody>
                  <a:tcPr anchor="ctr"/>
                </a:tc>
                <a:extLst>
                  <a:ext uri="{0D108BD9-81ED-4DB2-BD59-A6C34878D82A}">
                    <a16:rowId xmlns:a16="http://schemas.microsoft.com/office/drawing/2014/main" val="1398952372"/>
                  </a:ext>
                </a:extLst>
              </a:tr>
              <a:tr h="1019694">
                <a:tc>
                  <a:txBody>
                    <a:bodyPr/>
                    <a:lstStyle/>
                    <a:p>
                      <a:r>
                        <a:rPr lang="en-US" dirty="0"/>
                        <a:t>18.</a:t>
                      </a:r>
                    </a:p>
                  </a:txBody>
                  <a:tcPr/>
                </a:tc>
                <a:tc>
                  <a:txBody>
                    <a:bodyPr/>
                    <a:lstStyle/>
                    <a:p>
                      <a:r>
                        <a:rPr lang="en-US" dirty="0"/>
                        <a:t>Gupta et al.</a:t>
                      </a:r>
                    </a:p>
                  </a:txBody>
                  <a:tcPr anchor="ctr"/>
                </a:tc>
                <a:tc>
                  <a:txBody>
                    <a:bodyPr/>
                    <a:lstStyle/>
                    <a:p>
                      <a:r>
                        <a:rPr lang="en-US" dirty="0"/>
                        <a:t>2025</a:t>
                      </a:r>
                    </a:p>
                  </a:txBody>
                  <a:tcPr/>
                </a:tc>
                <a:tc>
                  <a:txBody>
                    <a:bodyPr/>
                    <a:lstStyle/>
                    <a:p>
                      <a:r>
                        <a:rPr lang="en-US" dirty="0"/>
                        <a:t>Extreme Gradient Boosting for sensor prediction</a:t>
                      </a:r>
                    </a:p>
                  </a:txBody>
                  <a:tcPr anchor="ctr"/>
                </a:tc>
                <a:tc>
                  <a:txBody>
                    <a:bodyPr/>
                    <a:lstStyle/>
                    <a:p>
                      <a:r>
                        <a:rPr lang="en-US" dirty="0"/>
                        <a:t>Fast &amp; accurate</a:t>
                      </a:r>
                    </a:p>
                  </a:txBody>
                  <a:tcPr/>
                </a:tc>
                <a:tc>
                  <a:txBody>
                    <a:bodyPr/>
                    <a:lstStyle/>
                    <a:p>
                      <a:r>
                        <a:rPr lang="en-US" dirty="0"/>
                        <a:t>Needs careful parameter tuning</a:t>
                      </a:r>
                      <a:endParaRPr lang="en-US" b="1" dirty="0"/>
                    </a:p>
                  </a:txBody>
                  <a:tcPr anchor="ctr"/>
                </a:tc>
                <a:extLst>
                  <a:ext uri="{0D108BD9-81ED-4DB2-BD59-A6C34878D82A}">
                    <a16:rowId xmlns:a16="http://schemas.microsoft.com/office/drawing/2014/main" val="1150343733"/>
                  </a:ext>
                </a:extLst>
              </a:tr>
              <a:tr h="1019694">
                <a:tc>
                  <a:txBody>
                    <a:bodyPr/>
                    <a:lstStyle/>
                    <a:p>
                      <a:r>
                        <a:rPr lang="en-US" dirty="0"/>
                        <a:t>19.</a:t>
                      </a:r>
                    </a:p>
                  </a:txBody>
                  <a:tcPr/>
                </a:tc>
                <a:tc>
                  <a:txBody>
                    <a:bodyPr/>
                    <a:lstStyle/>
                    <a:p>
                      <a:r>
                        <a:rPr lang="en-US" dirty="0"/>
                        <a:t>Ahmed &amp; Islam</a:t>
                      </a:r>
                    </a:p>
                  </a:txBody>
                  <a:tcPr anchor="ctr"/>
                </a:tc>
                <a:tc>
                  <a:txBody>
                    <a:bodyPr/>
                    <a:lstStyle/>
                    <a:p>
                      <a:r>
                        <a:rPr lang="en-US" dirty="0"/>
                        <a:t>2024</a:t>
                      </a:r>
                    </a:p>
                  </a:txBody>
                  <a:tcPr/>
                </a:tc>
                <a:tc>
                  <a:txBody>
                    <a:bodyPr/>
                    <a:lstStyle/>
                    <a:p>
                      <a:r>
                        <a:rPr lang="en-US" dirty="0"/>
                        <a:t>Fuzzy Regression for uncertain sensor data</a:t>
                      </a:r>
                    </a:p>
                  </a:txBody>
                  <a:tcPr anchor="ctr"/>
                </a:tc>
                <a:tc>
                  <a:txBody>
                    <a:bodyPr/>
                    <a:lstStyle/>
                    <a:p>
                      <a:r>
                        <a:rPr lang="en-US" dirty="0"/>
                        <a:t>Handles uncertain data</a:t>
                      </a:r>
                    </a:p>
                  </a:txBody>
                  <a:tcPr/>
                </a:tc>
                <a:tc>
                  <a:txBody>
                    <a:bodyPr/>
                    <a:lstStyle/>
                    <a:p>
                      <a:r>
                        <a:rPr lang="en-US" dirty="0"/>
                        <a:t>Complexity</a:t>
                      </a:r>
                    </a:p>
                  </a:txBody>
                  <a:tcPr/>
                </a:tc>
                <a:extLst>
                  <a:ext uri="{0D108BD9-81ED-4DB2-BD59-A6C34878D82A}">
                    <a16:rowId xmlns:a16="http://schemas.microsoft.com/office/drawing/2014/main" val="2401136712"/>
                  </a:ext>
                </a:extLst>
              </a:tr>
            </a:tbl>
          </a:graphicData>
        </a:graphic>
      </p:graphicFrame>
    </p:spTree>
    <p:extLst>
      <p:ext uri="{BB962C8B-B14F-4D97-AF65-F5344CB8AC3E}">
        <p14:creationId xmlns:p14="http://schemas.microsoft.com/office/powerpoint/2010/main" val="4276376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3437</TotalTime>
  <Words>952</Words>
  <Application>Microsoft Office PowerPoint</Application>
  <PresentationFormat>Widescreen</PresentationFormat>
  <Paragraphs>169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imes New Roman</vt:lpstr>
      <vt:lpstr>Times New Roman</vt:lpstr>
      <vt:lpstr>Office Theme</vt:lpstr>
      <vt:lpstr>DAR ES SALAAM INSTITUTE OF TECHNOLOGY</vt:lpstr>
      <vt:lpstr>BACKGROUND OF THE PROJECT</vt:lpstr>
      <vt:lpstr>PROBLEM STATEMENT</vt:lpstr>
      <vt:lpstr>MAIN OBJECTIVE</vt:lpstr>
      <vt:lpstr>SPECIFIC OBJECTIVES</vt:lpstr>
      <vt:lpstr>LITERATURE REVIEW</vt:lpstr>
      <vt:lpstr>PowerPoint Presentation</vt:lpstr>
      <vt:lpstr>PowerPoint Presentation</vt:lpstr>
      <vt:lpstr>PowerPoint Presentation</vt:lpstr>
      <vt:lpstr>PowerPoint Presentation</vt:lpstr>
      <vt:lpstr>    LITERATURE REVIEW Existing Work</vt:lpstr>
      <vt:lpstr> LITERATURE REVIEW Limitations of Existing Work </vt:lpstr>
      <vt:lpstr> LITERATURE REVIEW Research Gap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 ES SALAAM INSTITUTE OF TECHNOLOGY</dc:title>
  <dc:creator>magegejuma50@gmail.com</dc:creator>
  <cp:lastModifiedBy>Siemens Lab</cp:lastModifiedBy>
  <cp:revision>74</cp:revision>
  <dcterms:created xsi:type="dcterms:W3CDTF">2025-12-12T16:35:43Z</dcterms:created>
  <dcterms:modified xsi:type="dcterms:W3CDTF">2026-01-04T10:24:29Z</dcterms:modified>
</cp:coreProperties>
</file>