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80" y="6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57C2AAA-1F70-4B09-82AB-7536CAEBDF0A}" type="datetimeFigureOut">
              <a:rPr lang="en-US" smtClean="0"/>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63684F-4EA2-433D-B928-D9B505FF4282}" type="slidenum">
              <a:rPr lang="en-US" smtClean="0"/>
              <a:t>‹#›</a:t>
            </a:fld>
            <a:endParaRPr lang="en-US"/>
          </a:p>
        </p:txBody>
      </p:sp>
    </p:spTree>
    <p:extLst>
      <p:ext uri="{BB962C8B-B14F-4D97-AF65-F5344CB8AC3E}">
        <p14:creationId xmlns:p14="http://schemas.microsoft.com/office/powerpoint/2010/main" val="1934016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7C2AAA-1F70-4B09-82AB-7536CAEBDF0A}" type="datetimeFigureOut">
              <a:rPr lang="en-US" smtClean="0"/>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63684F-4EA2-433D-B928-D9B505FF4282}" type="slidenum">
              <a:rPr lang="en-US" smtClean="0"/>
              <a:t>‹#›</a:t>
            </a:fld>
            <a:endParaRPr lang="en-US"/>
          </a:p>
        </p:txBody>
      </p:sp>
    </p:spTree>
    <p:extLst>
      <p:ext uri="{BB962C8B-B14F-4D97-AF65-F5344CB8AC3E}">
        <p14:creationId xmlns:p14="http://schemas.microsoft.com/office/powerpoint/2010/main" val="114616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7C2AAA-1F70-4B09-82AB-7536CAEBDF0A}" type="datetimeFigureOut">
              <a:rPr lang="en-US" smtClean="0"/>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63684F-4EA2-433D-B928-D9B505FF4282}" type="slidenum">
              <a:rPr lang="en-US" smtClean="0"/>
              <a:t>‹#›</a:t>
            </a:fld>
            <a:endParaRPr lang="en-US"/>
          </a:p>
        </p:txBody>
      </p:sp>
    </p:spTree>
    <p:extLst>
      <p:ext uri="{BB962C8B-B14F-4D97-AF65-F5344CB8AC3E}">
        <p14:creationId xmlns:p14="http://schemas.microsoft.com/office/powerpoint/2010/main" val="177699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7C2AAA-1F70-4B09-82AB-7536CAEBDF0A}" type="datetimeFigureOut">
              <a:rPr lang="en-US" smtClean="0"/>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63684F-4EA2-433D-B928-D9B505FF4282}" type="slidenum">
              <a:rPr lang="en-US" smtClean="0"/>
              <a:t>‹#›</a:t>
            </a:fld>
            <a:endParaRPr lang="en-US"/>
          </a:p>
        </p:txBody>
      </p:sp>
    </p:spTree>
    <p:extLst>
      <p:ext uri="{BB962C8B-B14F-4D97-AF65-F5344CB8AC3E}">
        <p14:creationId xmlns:p14="http://schemas.microsoft.com/office/powerpoint/2010/main" val="1079488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7C2AAA-1F70-4B09-82AB-7536CAEBDF0A}" type="datetimeFigureOut">
              <a:rPr lang="en-US" smtClean="0"/>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63684F-4EA2-433D-B928-D9B505FF4282}" type="slidenum">
              <a:rPr lang="en-US" smtClean="0"/>
              <a:t>‹#›</a:t>
            </a:fld>
            <a:endParaRPr lang="en-US"/>
          </a:p>
        </p:txBody>
      </p:sp>
    </p:spTree>
    <p:extLst>
      <p:ext uri="{BB962C8B-B14F-4D97-AF65-F5344CB8AC3E}">
        <p14:creationId xmlns:p14="http://schemas.microsoft.com/office/powerpoint/2010/main" val="1651180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57C2AAA-1F70-4B09-82AB-7536CAEBDF0A}" type="datetimeFigureOut">
              <a:rPr lang="en-US" smtClean="0"/>
              <a:t>2/12/2026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63684F-4EA2-433D-B928-D9B505FF4282}" type="slidenum">
              <a:rPr lang="en-US" smtClean="0"/>
              <a:t>‹#›</a:t>
            </a:fld>
            <a:endParaRPr lang="en-US"/>
          </a:p>
        </p:txBody>
      </p:sp>
    </p:spTree>
    <p:extLst>
      <p:ext uri="{BB962C8B-B14F-4D97-AF65-F5344CB8AC3E}">
        <p14:creationId xmlns:p14="http://schemas.microsoft.com/office/powerpoint/2010/main" val="3168521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57C2AAA-1F70-4B09-82AB-7536CAEBDF0A}" type="datetimeFigureOut">
              <a:rPr lang="en-US" smtClean="0"/>
              <a:t>2/12/2026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63684F-4EA2-433D-B928-D9B505FF4282}" type="slidenum">
              <a:rPr lang="en-US" smtClean="0"/>
              <a:t>‹#›</a:t>
            </a:fld>
            <a:endParaRPr lang="en-US"/>
          </a:p>
        </p:txBody>
      </p:sp>
    </p:spTree>
    <p:extLst>
      <p:ext uri="{BB962C8B-B14F-4D97-AF65-F5344CB8AC3E}">
        <p14:creationId xmlns:p14="http://schemas.microsoft.com/office/powerpoint/2010/main" val="1500311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57C2AAA-1F70-4B09-82AB-7536CAEBDF0A}" type="datetimeFigureOut">
              <a:rPr lang="en-US" smtClean="0"/>
              <a:t>2/12/2026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63684F-4EA2-433D-B928-D9B505FF4282}" type="slidenum">
              <a:rPr lang="en-US" smtClean="0"/>
              <a:t>‹#›</a:t>
            </a:fld>
            <a:endParaRPr lang="en-US"/>
          </a:p>
        </p:txBody>
      </p:sp>
    </p:spTree>
    <p:extLst>
      <p:ext uri="{BB962C8B-B14F-4D97-AF65-F5344CB8AC3E}">
        <p14:creationId xmlns:p14="http://schemas.microsoft.com/office/powerpoint/2010/main" val="2162597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7C2AAA-1F70-4B09-82AB-7536CAEBDF0A}" type="datetimeFigureOut">
              <a:rPr lang="en-US" smtClean="0"/>
              <a:t>2/12/2026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63684F-4EA2-433D-B928-D9B505FF4282}" type="slidenum">
              <a:rPr lang="en-US" smtClean="0"/>
              <a:t>‹#›</a:t>
            </a:fld>
            <a:endParaRPr lang="en-US"/>
          </a:p>
        </p:txBody>
      </p:sp>
    </p:spTree>
    <p:extLst>
      <p:ext uri="{BB962C8B-B14F-4D97-AF65-F5344CB8AC3E}">
        <p14:creationId xmlns:p14="http://schemas.microsoft.com/office/powerpoint/2010/main" val="1140733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7C2AAA-1F70-4B09-82AB-7536CAEBDF0A}" type="datetimeFigureOut">
              <a:rPr lang="en-US" smtClean="0"/>
              <a:t>2/12/2026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63684F-4EA2-433D-B928-D9B505FF4282}" type="slidenum">
              <a:rPr lang="en-US" smtClean="0"/>
              <a:t>‹#›</a:t>
            </a:fld>
            <a:endParaRPr lang="en-US"/>
          </a:p>
        </p:txBody>
      </p:sp>
    </p:spTree>
    <p:extLst>
      <p:ext uri="{BB962C8B-B14F-4D97-AF65-F5344CB8AC3E}">
        <p14:creationId xmlns:p14="http://schemas.microsoft.com/office/powerpoint/2010/main" val="3742716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7C2AAA-1F70-4B09-82AB-7536CAEBDF0A}" type="datetimeFigureOut">
              <a:rPr lang="en-US" smtClean="0"/>
              <a:t>2/12/2026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63684F-4EA2-433D-B928-D9B505FF4282}" type="slidenum">
              <a:rPr lang="en-US" smtClean="0"/>
              <a:t>‹#›</a:t>
            </a:fld>
            <a:endParaRPr lang="en-US"/>
          </a:p>
        </p:txBody>
      </p:sp>
    </p:spTree>
    <p:extLst>
      <p:ext uri="{BB962C8B-B14F-4D97-AF65-F5344CB8AC3E}">
        <p14:creationId xmlns:p14="http://schemas.microsoft.com/office/powerpoint/2010/main" val="1944357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7C2AAA-1F70-4B09-82AB-7536CAEBDF0A}" type="datetimeFigureOut">
              <a:rPr lang="en-US" smtClean="0"/>
              <a:t>2/12/2026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63684F-4EA2-433D-B928-D9B505FF4282}" type="slidenum">
              <a:rPr lang="en-US" smtClean="0"/>
              <a:t>‹#›</a:t>
            </a:fld>
            <a:endParaRPr lang="en-US"/>
          </a:p>
        </p:txBody>
      </p:sp>
    </p:spTree>
    <p:extLst>
      <p:ext uri="{BB962C8B-B14F-4D97-AF65-F5344CB8AC3E}">
        <p14:creationId xmlns:p14="http://schemas.microsoft.com/office/powerpoint/2010/main" val="22075376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715962"/>
          </a:xfrm>
        </p:spPr>
        <p:txBody>
          <a:bodyPr>
            <a:normAutofit/>
          </a:bodyPr>
          <a:lstStyle/>
          <a:p>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DAR ES SALAAM INSTITUTE OF TECHNOLOGY</a:t>
            </a:r>
            <a:endParaRPr lang="en-US" sz="2800" dirty="0"/>
          </a:p>
        </p:txBody>
      </p:sp>
      <p:sp>
        <p:nvSpPr>
          <p:cNvPr id="5" name="Content Placeholder 4"/>
          <p:cNvSpPr>
            <a:spLocks noGrp="1"/>
          </p:cNvSpPr>
          <p:nvPr>
            <p:ph idx="1"/>
          </p:nvPr>
        </p:nvSpPr>
        <p:spPr>
          <a:xfrm>
            <a:off x="457200" y="2209800"/>
            <a:ext cx="8229600" cy="3916363"/>
          </a:xfrm>
        </p:spPr>
        <p:txBody>
          <a:bodyPr>
            <a:normAutofit fontScale="70000" lnSpcReduction="20000"/>
          </a:bodyPr>
          <a:lstStyle/>
          <a:p>
            <a:pPr marL="0" marR="0" indent="0" algn="ctr">
              <a:lnSpc>
                <a:spcPct val="100000"/>
              </a:lnSpc>
              <a:spcBef>
                <a:spcPts val="0"/>
              </a:spcBef>
              <a:buNone/>
            </a:pPr>
            <a:r>
              <a:rPr lang="en-US" b="1" dirty="0" smtClean="0">
                <a:effectLst/>
                <a:latin typeface="Times New Roman" panose="02020603050405020304" pitchFamily="18" charset="0"/>
                <a:ea typeface="Calibri" panose="020F0502020204030204" pitchFamily="34" charset="0"/>
                <a:cs typeface="Times New Roman" panose="02020603050405020304" pitchFamily="18" charset="0"/>
              </a:rPr>
              <a:t>DEPARTMENT OF ELECTRICAL ENGINEERING</a:t>
            </a:r>
          </a:p>
          <a:p>
            <a:pPr marL="0" marR="0" indent="0" algn="ctr">
              <a:lnSpc>
                <a:spcPct val="100000"/>
              </a:lnSpc>
              <a:spcBef>
                <a:spcPts val="0"/>
              </a:spcBef>
              <a:buNone/>
            </a:pPr>
            <a:r>
              <a:rPr lang="en-US" b="1" dirty="0" smtClean="0">
                <a:effectLst/>
                <a:latin typeface="Times New Roman" panose="02020603050405020304" pitchFamily="18" charset="0"/>
                <a:ea typeface="Calibri" panose="020F0502020204030204" pitchFamily="34" charset="0"/>
                <a:cs typeface="Times New Roman" panose="02020603050405020304" pitchFamily="18" charset="0"/>
              </a:rPr>
              <a:t>BACHELOR OF ELECTRICAL IN ELECTRICAL ENGINEERING</a:t>
            </a:r>
          </a:p>
          <a:p>
            <a:pPr marL="0" marR="0" indent="0" algn="ctr">
              <a:lnSpc>
                <a:spcPct val="100000"/>
              </a:lnSpc>
              <a:spcBef>
                <a:spcPts val="0"/>
              </a:spcBef>
              <a:buNone/>
            </a:pPr>
            <a:r>
              <a:rPr lang="en-US" b="1" dirty="0" smtClean="0">
                <a:effectLst/>
                <a:latin typeface="Times New Roman" panose="02020603050405020304" pitchFamily="18" charset="0"/>
                <a:ea typeface="Calibri" panose="020F0502020204030204" pitchFamily="34" charset="0"/>
                <a:cs typeface="Times New Roman" panose="02020603050405020304" pitchFamily="18" charset="0"/>
              </a:rPr>
              <a:t>NTA LEVEL 8</a:t>
            </a:r>
          </a:p>
          <a:p>
            <a:pPr marL="0" marR="0" indent="0">
              <a:lnSpc>
                <a:spcPct val="100000"/>
              </a:lnSpc>
              <a:spcBef>
                <a:spcPts val="0"/>
              </a:spcBef>
              <a:buNone/>
            </a:pPr>
            <a:r>
              <a:rPr lang="en-US" b="1" u="sng" dirty="0" smtClean="0">
                <a:effectLst/>
                <a:latin typeface="Times New Roman" panose="02020603050405020304" pitchFamily="18" charset="0"/>
                <a:ea typeface="Calibri" panose="020F0502020204030204" pitchFamily="34" charset="0"/>
                <a:cs typeface="Times New Roman" panose="02020603050405020304" pitchFamily="18" charset="0"/>
              </a:rPr>
              <a:t>PROJECT TITLE</a:t>
            </a: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 DESIGN OF AN AUTOMATICGREENHOUSE MONITORING AND CONTROL SYSTEM FOR TOMATO PRODUCTION AT DUNDA FARM(BAGAMOYO).</a:t>
            </a:r>
            <a:endParaRPr lang="en-US" dirty="0" smtClean="0">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0000"/>
              </a:lnSpc>
              <a:spcBef>
                <a:spcPts val="0"/>
              </a:spcBef>
              <a:buNone/>
            </a:pPr>
            <a:endParaRPr lang="en-US"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00000"/>
              </a:lnSpc>
              <a:spcBef>
                <a:spcPts val="0"/>
              </a:spcBef>
              <a:buNone/>
            </a:pPr>
            <a:r>
              <a:rPr lang="en-US" b="1" dirty="0" smtClean="0">
                <a:effectLst/>
                <a:latin typeface="Times New Roman" panose="02020603050405020304" pitchFamily="18" charset="0"/>
                <a:ea typeface="Calibri" panose="020F0502020204030204" pitchFamily="34" charset="0"/>
                <a:cs typeface="Times New Roman" panose="02020603050405020304" pitchFamily="18" charset="0"/>
              </a:rPr>
              <a:t>PROJECT TYPE:</a:t>
            </a:r>
            <a:r>
              <a:rPr lang="en-US" dirty="0" smtClean="0">
                <a:latin typeface="Times New Roman" panose="02020603050405020304" pitchFamily="18" charset="0"/>
                <a:ea typeface="Calibri" panose="020F0502020204030204" pitchFamily="34" charset="0"/>
                <a:cs typeface="Times New Roman" panose="02020603050405020304" pitchFamily="18" charset="0"/>
              </a:rPr>
              <a:t>                  </a:t>
            </a: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PROBLEM SOLVING</a:t>
            </a:r>
          </a:p>
          <a:p>
            <a:pPr marL="0" marR="0" indent="0" algn="just">
              <a:lnSpc>
                <a:spcPct val="100000"/>
              </a:lnSpc>
              <a:spcBef>
                <a:spcPts val="0"/>
              </a:spcBef>
              <a:buNone/>
            </a:pPr>
            <a:r>
              <a:rPr lang="en-US" b="1" dirty="0" smtClean="0">
                <a:effectLst/>
                <a:latin typeface="Times New Roman" panose="02020603050405020304" pitchFamily="18" charset="0"/>
                <a:ea typeface="Calibri" panose="020F0502020204030204" pitchFamily="34" charset="0"/>
                <a:cs typeface="Times New Roman" panose="02020603050405020304" pitchFamily="18" charset="0"/>
              </a:rPr>
              <a:t>STUDENT NAME:</a:t>
            </a:r>
            <a:r>
              <a:rPr lang="en-US" dirty="0" smtClean="0">
                <a:latin typeface="Times New Roman" panose="02020603050405020304" pitchFamily="18" charset="0"/>
                <a:ea typeface="Calibri" panose="020F0502020204030204" pitchFamily="34" charset="0"/>
                <a:cs typeface="Times New Roman" panose="02020603050405020304" pitchFamily="18" charset="0"/>
              </a:rPr>
              <a:t>                JACKLINE J, BONIFAS</a:t>
            </a:r>
            <a:endParaRPr lang="en-US"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00000"/>
              </a:lnSpc>
              <a:spcBef>
                <a:spcPts val="0"/>
              </a:spcBef>
              <a:buNone/>
            </a:pPr>
            <a:r>
              <a:rPr lang="en-US" b="1" dirty="0" smtClean="0">
                <a:effectLst/>
                <a:latin typeface="Times New Roman" panose="02020603050405020304" pitchFamily="18" charset="0"/>
                <a:ea typeface="Calibri" panose="020F0502020204030204" pitchFamily="34" charset="0"/>
                <a:cs typeface="Times New Roman" panose="02020603050405020304" pitchFamily="18" charset="0"/>
              </a:rPr>
              <a:t>REGISTRATION NO:</a:t>
            </a: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          230343461168</a:t>
            </a:r>
          </a:p>
          <a:p>
            <a:pPr marL="0" marR="0" indent="0" algn="just">
              <a:lnSpc>
                <a:spcPct val="100000"/>
              </a:lnSpc>
              <a:spcBef>
                <a:spcPts val="0"/>
              </a:spcBef>
              <a:buNone/>
            </a:pPr>
            <a:r>
              <a:rPr lang="en-US" b="1" dirty="0" smtClean="0">
                <a:effectLst/>
                <a:latin typeface="Times New Roman" panose="02020603050405020304" pitchFamily="18" charset="0"/>
                <a:ea typeface="Calibri" panose="020F0502020204030204" pitchFamily="34" charset="0"/>
                <a:cs typeface="Times New Roman" panose="02020603050405020304" pitchFamily="18" charset="0"/>
              </a:rPr>
              <a:t>CLASS:</a:t>
            </a: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                                   BENG22EE</a:t>
            </a:r>
          </a:p>
          <a:p>
            <a:pPr marL="0" marR="0" indent="0" algn="just">
              <a:lnSpc>
                <a:spcPct val="100000"/>
              </a:lnSpc>
              <a:spcBef>
                <a:spcPts val="0"/>
              </a:spcBef>
              <a:buNone/>
            </a:pPr>
            <a:r>
              <a:rPr lang="en-US" b="1" dirty="0" smtClean="0">
                <a:effectLst/>
                <a:latin typeface="Times New Roman" panose="02020603050405020304" pitchFamily="18" charset="0"/>
                <a:ea typeface="Calibri" panose="020F0502020204030204" pitchFamily="34" charset="0"/>
                <a:cs typeface="Times New Roman" panose="02020603050405020304" pitchFamily="18" charset="0"/>
              </a:rPr>
              <a:t>ACADEMIC YEAR:</a:t>
            </a: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             2025/2026  </a:t>
            </a:r>
          </a:p>
          <a:p>
            <a:pPr marL="0" marR="0" indent="0" algn="just">
              <a:lnSpc>
                <a:spcPct val="100000"/>
              </a:lnSpc>
              <a:spcBef>
                <a:spcPts val="0"/>
              </a:spcBef>
              <a:buNone/>
            </a:pPr>
            <a:r>
              <a:rPr lang="en-US" b="1" dirty="0" smtClean="0">
                <a:latin typeface="Times New Roman" panose="02020603050405020304" pitchFamily="18" charset="0"/>
                <a:ea typeface="Calibri" panose="020F0502020204030204" pitchFamily="34" charset="0"/>
                <a:cs typeface="Times New Roman" panose="02020603050405020304" pitchFamily="18" charset="0"/>
              </a:rPr>
              <a:t>SUPERVISOR’S NAME:      </a:t>
            </a:r>
            <a:r>
              <a:rPr lang="en-US" dirty="0" smtClean="0">
                <a:latin typeface="Times New Roman" panose="02020603050405020304" pitchFamily="18" charset="0"/>
                <a:ea typeface="Calibri" panose="020F0502020204030204" pitchFamily="34" charset="0"/>
                <a:cs typeface="Times New Roman" panose="02020603050405020304" pitchFamily="18" charset="0"/>
              </a:rPr>
              <a:t>MR. NASSORO S, NASSORO</a:t>
            </a:r>
            <a:endParaRPr lang="en-US"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0000"/>
              </a:lnSpc>
              <a:spcBef>
                <a:spcPts val="0"/>
              </a:spcBef>
              <a:buNone/>
            </a:pPr>
            <a:endParaRPr lang="en-US" dirty="0" smtClean="0"/>
          </a:p>
          <a:p>
            <a:pPr marL="0" indent="0">
              <a:buNone/>
            </a:pPr>
            <a:endParaRPr lang="en-US" dirty="0"/>
          </a:p>
        </p:txBody>
      </p:sp>
      <p:pic>
        <p:nvPicPr>
          <p:cNvPr id="6" name="Picture 5">
            <a:extLst>
              <a:ext uri="{FF2B5EF4-FFF2-40B4-BE49-F238E27FC236}">
                <a16:creationId xmlns:a16="http://schemas.microsoft.com/office/drawing/2014/main" id="{5411136C-D6D5-24F2-239E-6DE049332FC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0" y="914400"/>
            <a:ext cx="1701800" cy="1143000"/>
          </a:xfrm>
          <a:prstGeom prst="rect">
            <a:avLst/>
          </a:prstGeom>
        </p:spPr>
      </p:pic>
    </p:spTree>
    <p:extLst>
      <p:ext uri="{BB962C8B-B14F-4D97-AF65-F5344CB8AC3E}">
        <p14:creationId xmlns:p14="http://schemas.microsoft.com/office/powerpoint/2010/main" val="16621874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r>
              <a:rPr lang="en-US" sz="3600" dirty="0" smtClean="0"/>
              <a:t>DATA COLLECTION</a:t>
            </a:r>
            <a:endParaRPr lang="en-US" sz="3600" dirty="0"/>
          </a:p>
        </p:txBody>
      </p:sp>
      <p:sp>
        <p:nvSpPr>
          <p:cNvPr id="3" name="Content Placeholder 2"/>
          <p:cNvSpPr>
            <a:spLocks noGrp="1"/>
          </p:cNvSpPr>
          <p:nvPr>
            <p:ph idx="1"/>
          </p:nvPr>
        </p:nvSpPr>
        <p:spPr>
          <a:xfrm>
            <a:off x="457200" y="990600"/>
            <a:ext cx="8229600" cy="5135563"/>
          </a:xfrm>
        </p:spPr>
        <p:txBody>
          <a:bodyPr/>
          <a:lstStyle/>
          <a:p>
            <a:r>
              <a:rPr lang="en-US" dirty="0" smtClean="0"/>
              <a:t>Primary data</a:t>
            </a:r>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307098116"/>
              </p:ext>
            </p:extLst>
          </p:nvPr>
        </p:nvGraphicFramePr>
        <p:xfrm>
          <a:off x="1447800" y="2209800"/>
          <a:ext cx="6172200" cy="3139440"/>
        </p:xfrm>
        <a:graphic>
          <a:graphicData uri="http://schemas.openxmlformats.org/drawingml/2006/table">
            <a:tbl>
              <a:tblPr firstRow="1" bandRow="1">
                <a:tableStyleId>{5940675A-B579-460E-94D1-54222C63F5DA}</a:tableStyleId>
              </a:tblPr>
              <a:tblGrid>
                <a:gridCol w="870857">
                  <a:extLst>
                    <a:ext uri="{9D8B030D-6E8A-4147-A177-3AD203B41FA5}">
                      <a16:colId xmlns:a16="http://schemas.microsoft.com/office/drawing/2014/main" val="20000"/>
                    </a:ext>
                  </a:extLst>
                </a:gridCol>
                <a:gridCol w="1186543">
                  <a:extLst>
                    <a:ext uri="{9D8B030D-6E8A-4147-A177-3AD203B41FA5}">
                      <a16:colId xmlns:a16="http://schemas.microsoft.com/office/drawing/2014/main" val="20001"/>
                    </a:ext>
                  </a:extLst>
                </a:gridCol>
                <a:gridCol w="1143000">
                  <a:extLst>
                    <a:ext uri="{9D8B030D-6E8A-4147-A177-3AD203B41FA5}">
                      <a16:colId xmlns:a16="http://schemas.microsoft.com/office/drawing/2014/main" val="20002"/>
                    </a:ext>
                  </a:extLst>
                </a:gridCol>
                <a:gridCol w="838200">
                  <a:extLst>
                    <a:ext uri="{9D8B030D-6E8A-4147-A177-3AD203B41FA5}">
                      <a16:colId xmlns:a16="http://schemas.microsoft.com/office/drawing/2014/main" val="20003"/>
                    </a:ext>
                  </a:extLst>
                </a:gridCol>
                <a:gridCol w="838200">
                  <a:extLst>
                    <a:ext uri="{9D8B030D-6E8A-4147-A177-3AD203B41FA5}">
                      <a16:colId xmlns:a16="http://schemas.microsoft.com/office/drawing/2014/main" val="20004"/>
                    </a:ext>
                  </a:extLst>
                </a:gridCol>
                <a:gridCol w="1295400">
                  <a:extLst>
                    <a:ext uri="{9D8B030D-6E8A-4147-A177-3AD203B41FA5}">
                      <a16:colId xmlns:a16="http://schemas.microsoft.com/office/drawing/2014/main" val="20005"/>
                    </a:ext>
                  </a:extLst>
                </a:gridCol>
              </a:tblGrid>
              <a:tr h="584200">
                <a:tc>
                  <a:txBody>
                    <a:bodyPr/>
                    <a:lstStyle/>
                    <a:p>
                      <a:r>
                        <a:rPr lang="en-US" dirty="0" smtClean="0"/>
                        <a:t>time</a:t>
                      </a:r>
                      <a:endParaRPr lang="en-US" dirty="0"/>
                    </a:p>
                  </a:txBody>
                  <a:tcPr/>
                </a:tc>
                <a:tc>
                  <a:txBody>
                    <a:bodyPr/>
                    <a:lstStyle/>
                    <a:p>
                      <a:r>
                        <a:rPr lang="en-US" dirty="0" smtClean="0"/>
                        <a:t>Temp(</a:t>
                      </a:r>
                      <a:r>
                        <a:rPr lang="en-US" sz="1800" kern="1200" dirty="0" smtClean="0">
                          <a:effectLst/>
                        </a:rPr>
                        <a:t>°C)</a:t>
                      </a:r>
                    </a:p>
                    <a:p>
                      <a:r>
                        <a:rPr lang="en-US" sz="1800" kern="1200" dirty="0" smtClean="0">
                          <a:effectLst/>
                        </a:rPr>
                        <a:t>outside</a:t>
                      </a:r>
                      <a:endParaRPr lang="en-US" dirty="0"/>
                    </a:p>
                  </a:txBody>
                  <a:tcPr/>
                </a:tc>
                <a:tc>
                  <a:txBody>
                    <a:bodyPr/>
                    <a:lstStyle/>
                    <a:p>
                      <a:r>
                        <a:rPr lang="en-US" dirty="0" smtClean="0"/>
                        <a:t>Temp(</a:t>
                      </a:r>
                      <a:r>
                        <a:rPr lang="en-US" sz="1800" kern="1200" dirty="0" smtClean="0">
                          <a:effectLst/>
                        </a:rPr>
                        <a:t>°C)</a:t>
                      </a:r>
                    </a:p>
                    <a:p>
                      <a:r>
                        <a:rPr lang="en-US" sz="1800" kern="1200" dirty="0" smtClean="0">
                          <a:effectLst/>
                        </a:rPr>
                        <a:t>inside</a:t>
                      </a:r>
                      <a:endParaRPr lang="en-US" dirty="0"/>
                    </a:p>
                  </a:txBody>
                  <a:tcPr/>
                </a:tc>
                <a:tc>
                  <a:txBody>
                    <a:bodyPr/>
                    <a:lstStyle/>
                    <a:p>
                      <a:r>
                        <a:rPr lang="en-US" dirty="0" smtClean="0"/>
                        <a:t>RH(%)</a:t>
                      </a:r>
                      <a:endParaRPr lang="en-US" dirty="0"/>
                    </a:p>
                  </a:txBody>
                  <a:tcPr/>
                </a:tc>
                <a:tc>
                  <a:txBody>
                    <a:bodyPr/>
                    <a:lstStyle/>
                    <a:p>
                      <a:r>
                        <a:rPr lang="en-US" dirty="0" smtClean="0"/>
                        <a:t>Soil</a:t>
                      </a:r>
                    </a:p>
                    <a:p>
                      <a:r>
                        <a:rPr lang="en-US" dirty="0" smtClean="0"/>
                        <a:t>temp</a:t>
                      </a:r>
                      <a:endParaRPr lang="en-US" dirty="0"/>
                    </a:p>
                  </a:txBody>
                  <a:tcPr/>
                </a:tc>
                <a:tc>
                  <a:txBody>
                    <a:bodyPr/>
                    <a:lstStyle/>
                    <a:p>
                      <a:r>
                        <a:rPr lang="en-US" dirty="0" smtClean="0"/>
                        <a:t>Ventilation</a:t>
                      </a:r>
                      <a:r>
                        <a:rPr lang="en-US" baseline="0" dirty="0" smtClean="0"/>
                        <a:t> status</a:t>
                      </a:r>
                      <a:endParaRPr lang="en-US" dirty="0" smtClean="0"/>
                    </a:p>
                    <a:p>
                      <a:endParaRPr lang="en-US" dirty="0"/>
                    </a:p>
                  </a:txBody>
                  <a:tcPr/>
                </a:tc>
                <a:extLst>
                  <a:ext uri="{0D108BD9-81ED-4DB2-BD59-A6C34878D82A}">
                    <a16:rowId xmlns:a16="http://schemas.microsoft.com/office/drawing/2014/main" val="10000"/>
                  </a:ext>
                </a:extLst>
              </a:tr>
              <a:tr h="370840">
                <a:tc>
                  <a:txBody>
                    <a:bodyPr/>
                    <a:lstStyle/>
                    <a:p>
                      <a:r>
                        <a:rPr lang="en-US" dirty="0" smtClean="0"/>
                        <a:t>06:00</a:t>
                      </a:r>
                      <a:endParaRPr lang="en-US" dirty="0"/>
                    </a:p>
                  </a:txBody>
                  <a:tcPr/>
                </a:tc>
                <a:tc>
                  <a:txBody>
                    <a:bodyPr/>
                    <a:lstStyle/>
                    <a:p>
                      <a:r>
                        <a:rPr lang="en-US" dirty="0" smtClean="0"/>
                        <a:t>24</a:t>
                      </a:r>
                      <a:endParaRPr lang="en-US" dirty="0"/>
                    </a:p>
                  </a:txBody>
                  <a:tcPr/>
                </a:tc>
                <a:tc>
                  <a:txBody>
                    <a:bodyPr/>
                    <a:lstStyle/>
                    <a:p>
                      <a:r>
                        <a:rPr lang="en-US" dirty="0" smtClean="0"/>
                        <a:t>26</a:t>
                      </a:r>
                      <a:endParaRPr lang="en-US" dirty="0"/>
                    </a:p>
                  </a:txBody>
                  <a:tcPr/>
                </a:tc>
                <a:tc>
                  <a:txBody>
                    <a:bodyPr/>
                    <a:lstStyle/>
                    <a:p>
                      <a:r>
                        <a:rPr lang="en-US" dirty="0" smtClean="0"/>
                        <a:t>85</a:t>
                      </a:r>
                    </a:p>
                  </a:txBody>
                  <a:tcPr/>
                </a:tc>
                <a:tc>
                  <a:txBody>
                    <a:bodyPr/>
                    <a:lstStyle/>
                    <a:p>
                      <a:r>
                        <a:rPr lang="en-US" dirty="0" smtClean="0"/>
                        <a:t>25</a:t>
                      </a:r>
                      <a:endParaRPr lang="en-US" dirty="0"/>
                    </a:p>
                  </a:txBody>
                  <a:tcPr/>
                </a:tc>
                <a:tc>
                  <a:txBody>
                    <a:bodyPr/>
                    <a:lstStyle/>
                    <a:p>
                      <a:r>
                        <a:rPr lang="en-US" dirty="0" smtClean="0"/>
                        <a:t>OFF</a:t>
                      </a:r>
                      <a:endParaRPr lang="en-US" dirty="0"/>
                    </a:p>
                  </a:txBody>
                  <a:tcPr/>
                </a:tc>
                <a:extLst>
                  <a:ext uri="{0D108BD9-81ED-4DB2-BD59-A6C34878D82A}">
                    <a16:rowId xmlns:a16="http://schemas.microsoft.com/office/drawing/2014/main" val="10001"/>
                  </a:ext>
                </a:extLst>
              </a:tr>
              <a:tr h="370840">
                <a:tc>
                  <a:txBody>
                    <a:bodyPr/>
                    <a:lstStyle/>
                    <a:p>
                      <a:r>
                        <a:rPr lang="en-US" dirty="0" smtClean="0"/>
                        <a:t>09:00</a:t>
                      </a:r>
                      <a:endParaRPr lang="en-US" dirty="0"/>
                    </a:p>
                  </a:txBody>
                  <a:tcPr/>
                </a:tc>
                <a:tc>
                  <a:txBody>
                    <a:bodyPr/>
                    <a:lstStyle/>
                    <a:p>
                      <a:r>
                        <a:rPr lang="en-US" dirty="0" smtClean="0"/>
                        <a:t>28</a:t>
                      </a:r>
                      <a:endParaRPr lang="en-US" dirty="0"/>
                    </a:p>
                  </a:txBody>
                  <a:tcPr/>
                </a:tc>
                <a:tc>
                  <a:txBody>
                    <a:bodyPr/>
                    <a:lstStyle/>
                    <a:p>
                      <a:r>
                        <a:rPr lang="en-US" dirty="0" smtClean="0"/>
                        <a:t>32</a:t>
                      </a:r>
                      <a:endParaRPr lang="en-US" dirty="0"/>
                    </a:p>
                  </a:txBody>
                  <a:tcPr/>
                </a:tc>
                <a:tc>
                  <a:txBody>
                    <a:bodyPr/>
                    <a:lstStyle/>
                    <a:p>
                      <a:r>
                        <a:rPr lang="en-US" dirty="0" smtClean="0"/>
                        <a:t>78</a:t>
                      </a:r>
                      <a:endParaRPr lang="en-US" dirty="0"/>
                    </a:p>
                  </a:txBody>
                  <a:tcPr/>
                </a:tc>
                <a:tc>
                  <a:txBody>
                    <a:bodyPr/>
                    <a:lstStyle/>
                    <a:p>
                      <a:r>
                        <a:rPr lang="en-US" dirty="0" smtClean="0"/>
                        <a:t>27</a:t>
                      </a:r>
                      <a:endParaRPr lang="en-US" dirty="0"/>
                    </a:p>
                  </a:txBody>
                  <a:tcPr/>
                </a:tc>
                <a:tc>
                  <a:txBody>
                    <a:bodyPr/>
                    <a:lstStyle/>
                    <a:p>
                      <a:r>
                        <a:rPr lang="en-US" dirty="0" smtClean="0"/>
                        <a:t>Vent</a:t>
                      </a:r>
                      <a:r>
                        <a:rPr lang="en-US" baseline="0" dirty="0" smtClean="0"/>
                        <a:t> open</a:t>
                      </a:r>
                      <a:endParaRPr lang="en-US" dirty="0"/>
                    </a:p>
                  </a:txBody>
                  <a:tcPr/>
                </a:tc>
                <a:extLst>
                  <a:ext uri="{0D108BD9-81ED-4DB2-BD59-A6C34878D82A}">
                    <a16:rowId xmlns:a16="http://schemas.microsoft.com/office/drawing/2014/main" val="10002"/>
                  </a:ext>
                </a:extLst>
              </a:tr>
              <a:tr h="370840">
                <a:tc>
                  <a:txBody>
                    <a:bodyPr/>
                    <a:lstStyle/>
                    <a:p>
                      <a:r>
                        <a:rPr lang="en-US" dirty="0" smtClean="0"/>
                        <a:t>12:00</a:t>
                      </a:r>
                      <a:endParaRPr lang="en-US" dirty="0"/>
                    </a:p>
                  </a:txBody>
                  <a:tcPr/>
                </a:tc>
                <a:tc>
                  <a:txBody>
                    <a:bodyPr/>
                    <a:lstStyle/>
                    <a:p>
                      <a:r>
                        <a:rPr lang="en-US" dirty="0" smtClean="0"/>
                        <a:t>32</a:t>
                      </a:r>
                      <a:endParaRPr lang="en-US" dirty="0"/>
                    </a:p>
                  </a:txBody>
                  <a:tcPr/>
                </a:tc>
                <a:tc>
                  <a:txBody>
                    <a:bodyPr/>
                    <a:lstStyle/>
                    <a:p>
                      <a:r>
                        <a:rPr lang="en-US" dirty="0" smtClean="0"/>
                        <a:t>38</a:t>
                      </a:r>
                      <a:endParaRPr lang="en-US" dirty="0"/>
                    </a:p>
                  </a:txBody>
                  <a:tcPr/>
                </a:tc>
                <a:tc>
                  <a:txBody>
                    <a:bodyPr/>
                    <a:lstStyle/>
                    <a:p>
                      <a:r>
                        <a:rPr lang="en-US" dirty="0" smtClean="0"/>
                        <a:t>65</a:t>
                      </a:r>
                      <a:endParaRPr lang="en-US" dirty="0"/>
                    </a:p>
                  </a:txBody>
                  <a:tcPr/>
                </a:tc>
                <a:tc>
                  <a:txBody>
                    <a:bodyPr/>
                    <a:lstStyle/>
                    <a:p>
                      <a:r>
                        <a:rPr lang="en-US" dirty="0" smtClean="0"/>
                        <a:t>30</a:t>
                      </a:r>
                      <a:endParaRPr lang="en-US" dirty="0"/>
                    </a:p>
                  </a:txBody>
                  <a:tcPr/>
                </a:tc>
                <a:tc>
                  <a:txBody>
                    <a:bodyPr/>
                    <a:lstStyle/>
                    <a:p>
                      <a:r>
                        <a:rPr lang="en-US" dirty="0" smtClean="0"/>
                        <a:t>Fan ON</a:t>
                      </a:r>
                      <a:endParaRPr lang="en-US" dirty="0"/>
                    </a:p>
                  </a:txBody>
                  <a:tcPr/>
                </a:tc>
                <a:extLst>
                  <a:ext uri="{0D108BD9-81ED-4DB2-BD59-A6C34878D82A}">
                    <a16:rowId xmlns:a16="http://schemas.microsoft.com/office/drawing/2014/main" val="10003"/>
                  </a:ext>
                </a:extLst>
              </a:tr>
              <a:tr h="370840">
                <a:tc>
                  <a:txBody>
                    <a:bodyPr/>
                    <a:lstStyle/>
                    <a:p>
                      <a:r>
                        <a:rPr lang="en-US" dirty="0" smtClean="0"/>
                        <a:t>15:00</a:t>
                      </a:r>
                      <a:endParaRPr lang="en-US" dirty="0"/>
                    </a:p>
                  </a:txBody>
                  <a:tcPr/>
                </a:tc>
                <a:tc>
                  <a:txBody>
                    <a:bodyPr/>
                    <a:lstStyle/>
                    <a:p>
                      <a:r>
                        <a:rPr lang="en-US" dirty="0" smtClean="0"/>
                        <a:t>33</a:t>
                      </a:r>
                      <a:endParaRPr lang="en-US" dirty="0"/>
                    </a:p>
                  </a:txBody>
                  <a:tcPr/>
                </a:tc>
                <a:tc>
                  <a:txBody>
                    <a:bodyPr/>
                    <a:lstStyle/>
                    <a:p>
                      <a:r>
                        <a:rPr lang="en-US" dirty="0" smtClean="0"/>
                        <a:t>40</a:t>
                      </a:r>
                      <a:endParaRPr lang="en-US" dirty="0"/>
                    </a:p>
                  </a:txBody>
                  <a:tcPr/>
                </a:tc>
                <a:tc>
                  <a:txBody>
                    <a:bodyPr/>
                    <a:lstStyle/>
                    <a:p>
                      <a:r>
                        <a:rPr lang="en-US" dirty="0" smtClean="0"/>
                        <a:t>60</a:t>
                      </a:r>
                      <a:endParaRPr lang="en-US" dirty="0"/>
                    </a:p>
                  </a:txBody>
                  <a:tcPr/>
                </a:tc>
                <a:tc>
                  <a:txBody>
                    <a:bodyPr/>
                    <a:lstStyle/>
                    <a:p>
                      <a:r>
                        <a:rPr lang="en-US" dirty="0" smtClean="0"/>
                        <a:t>31</a:t>
                      </a:r>
                      <a:endParaRPr lang="en-US" dirty="0"/>
                    </a:p>
                  </a:txBody>
                  <a:tcPr/>
                </a:tc>
                <a:tc>
                  <a:txBody>
                    <a:bodyPr/>
                    <a:lstStyle/>
                    <a:p>
                      <a:r>
                        <a:rPr lang="en-US" dirty="0" smtClean="0"/>
                        <a:t>Fan ON</a:t>
                      </a:r>
                      <a:endParaRPr lang="en-US" dirty="0"/>
                    </a:p>
                  </a:txBody>
                  <a:tcPr/>
                </a:tc>
                <a:extLst>
                  <a:ext uri="{0D108BD9-81ED-4DB2-BD59-A6C34878D82A}">
                    <a16:rowId xmlns:a16="http://schemas.microsoft.com/office/drawing/2014/main" val="10004"/>
                  </a:ext>
                </a:extLst>
              </a:tr>
              <a:tr h="370840">
                <a:tc>
                  <a:txBody>
                    <a:bodyPr/>
                    <a:lstStyle/>
                    <a:p>
                      <a:r>
                        <a:rPr lang="en-US" dirty="0" smtClean="0"/>
                        <a:t>18:00</a:t>
                      </a:r>
                      <a:endParaRPr lang="en-US" dirty="0"/>
                    </a:p>
                  </a:txBody>
                  <a:tcPr/>
                </a:tc>
                <a:tc>
                  <a:txBody>
                    <a:bodyPr/>
                    <a:lstStyle/>
                    <a:p>
                      <a:r>
                        <a:rPr lang="en-US" dirty="0" smtClean="0"/>
                        <a:t>29</a:t>
                      </a:r>
                      <a:endParaRPr lang="en-US" dirty="0"/>
                    </a:p>
                  </a:txBody>
                  <a:tcPr/>
                </a:tc>
                <a:tc>
                  <a:txBody>
                    <a:bodyPr/>
                    <a:lstStyle/>
                    <a:p>
                      <a:r>
                        <a:rPr lang="en-US" dirty="0" smtClean="0"/>
                        <a:t>34</a:t>
                      </a:r>
                      <a:endParaRPr lang="en-US" dirty="0"/>
                    </a:p>
                  </a:txBody>
                  <a:tcPr/>
                </a:tc>
                <a:tc>
                  <a:txBody>
                    <a:bodyPr/>
                    <a:lstStyle/>
                    <a:p>
                      <a:r>
                        <a:rPr lang="en-US" dirty="0" smtClean="0"/>
                        <a:t>70</a:t>
                      </a:r>
                      <a:endParaRPr lang="en-US" dirty="0"/>
                    </a:p>
                  </a:txBody>
                  <a:tcPr/>
                </a:tc>
                <a:tc>
                  <a:txBody>
                    <a:bodyPr/>
                    <a:lstStyle/>
                    <a:p>
                      <a:r>
                        <a:rPr lang="en-US" dirty="0" smtClean="0"/>
                        <a:t>29</a:t>
                      </a:r>
                      <a:endParaRPr lang="en-US" dirty="0"/>
                    </a:p>
                  </a:txBody>
                  <a:tcPr/>
                </a:tc>
                <a:tc>
                  <a:txBody>
                    <a:bodyPr/>
                    <a:lstStyle/>
                    <a:p>
                      <a:r>
                        <a:rPr lang="en-US" dirty="0" smtClean="0"/>
                        <a:t>Fan</a:t>
                      </a:r>
                      <a:r>
                        <a:rPr lang="en-US" baseline="0" dirty="0" smtClean="0"/>
                        <a:t> OFF</a:t>
                      </a:r>
                      <a:endParaRPr lang="en-US" dirty="0"/>
                    </a:p>
                  </a:txBody>
                  <a:tcPr/>
                </a:tc>
                <a:extLst>
                  <a:ext uri="{0D108BD9-81ED-4DB2-BD59-A6C34878D82A}">
                    <a16:rowId xmlns:a16="http://schemas.microsoft.com/office/drawing/2014/main" val="10005"/>
                  </a:ext>
                </a:extLst>
              </a:tr>
              <a:tr h="370840">
                <a:tc>
                  <a:txBody>
                    <a:bodyPr/>
                    <a:lstStyle/>
                    <a:p>
                      <a:r>
                        <a:rPr lang="en-US" dirty="0" smtClean="0"/>
                        <a:t>21:00</a:t>
                      </a:r>
                      <a:endParaRPr lang="en-US" dirty="0"/>
                    </a:p>
                  </a:txBody>
                  <a:tcPr/>
                </a:tc>
                <a:tc>
                  <a:txBody>
                    <a:bodyPr/>
                    <a:lstStyle/>
                    <a:p>
                      <a:r>
                        <a:rPr lang="en-US" dirty="0" smtClean="0"/>
                        <a:t>26</a:t>
                      </a:r>
                      <a:endParaRPr lang="en-US" dirty="0"/>
                    </a:p>
                  </a:txBody>
                  <a:tcPr/>
                </a:tc>
                <a:tc>
                  <a:txBody>
                    <a:bodyPr/>
                    <a:lstStyle/>
                    <a:p>
                      <a:r>
                        <a:rPr lang="en-US" dirty="0" smtClean="0"/>
                        <a:t>30</a:t>
                      </a:r>
                      <a:endParaRPr lang="en-US" dirty="0"/>
                    </a:p>
                  </a:txBody>
                  <a:tcPr/>
                </a:tc>
                <a:tc>
                  <a:txBody>
                    <a:bodyPr/>
                    <a:lstStyle/>
                    <a:p>
                      <a:r>
                        <a:rPr lang="en-US" dirty="0" smtClean="0"/>
                        <a:t>80</a:t>
                      </a:r>
                      <a:endParaRPr lang="en-US" dirty="0"/>
                    </a:p>
                  </a:txBody>
                  <a:tcPr/>
                </a:tc>
                <a:tc>
                  <a:txBody>
                    <a:bodyPr/>
                    <a:lstStyle/>
                    <a:p>
                      <a:r>
                        <a:rPr lang="en-US" dirty="0" smtClean="0"/>
                        <a:t>27</a:t>
                      </a:r>
                      <a:endParaRPr lang="en-US" dirty="0"/>
                    </a:p>
                  </a:txBody>
                  <a:tcPr/>
                </a:tc>
                <a:tc>
                  <a:txBody>
                    <a:bodyPr/>
                    <a:lstStyle/>
                    <a:p>
                      <a:r>
                        <a:rPr lang="en-US" dirty="0" smtClean="0"/>
                        <a:t>OFF</a:t>
                      </a:r>
                      <a:endParaRPr lang="en-US"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4254643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DATA COLLECTION</a:t>
            </a:r>
            <a:endParaRPr lang="en-US" dirty="0"/>
          </a:p>
        </p:txBody>
      </p:sp>
      <p:sp>
        <p:nvSpPr>
          <p:cNvPr id="3" name="Content Placeholder 2"/>
          <p:cNvSpPr>
            <a:spLocks noGrp="1"/>
          </p:cNvSpPr>
          <p:nvPr>
            <p:ph idx="1"/>
          </p:nvPr>
        </p:nvSpPr>
        <p:spPr>
          <a:xfrm>
            <a:off x="457200" y="1066800"/>
            <a:ext cx="8229600" cy="5334000"/>
          </a:xfrm>
        </p:spPr>
        <p:txBody>
          <a:bodyPr/>
          <a:lstStyle/>
          <a:p>
            <a:r>
              <a:rPr lang="en-US" dirty="0" smtClean="0"/>
              <a:t>Optimal tomato growing condition</a:t>
            </a:r>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903453565"/>
              </p:ext>
            </p:extLst>
          </p:nvPr>
        </p:nvGraphicFramePr>
        <p:xfrm>
          <a:off x="1371600" y="1905000"/>
          <a:ext cx="5937250" cy="4206240"/>
        </p:xfrm>
        <a:graphic>
          <a:graphicData uri="http://schemas.openxmlformats.org/drawingml/2006/table">
            <a:tbl>
              <a:tblPr firstRow="1" firstCol="1" bandRow="1">
                <a:tableStyleId>{5940675A-B579-460E-94D1-54222C63F5DA}</a:tableStyleId>
              </a:tblPr>
              <a:tblGrid>
                <a:gridCol w="2968625">
                  <a:extLst>
                    <a:ext uri="{9D8B030D-6E8A-4147-A177-3AD203B41FA5}">
                      <a16:colId xmlns:a16="http://schemas.microsoft.com/office/drawing/2014/main" val="20000"/>
                    </a:ext>
                  </a:extLst>
                </a:gridCol>
                <a:gridCol w="2968625">
                  <a:extLst>
                    <a:ext uri="{9D8B030D-6E8A-4147-A177-3AD203B41FA5}">
                      <a16:colId xmlns:a16="http://schemas.microsoft.com/office/drawing/2014/main" val="20001"/>
                    </a:ext>
                  </a:extLst>
                </a:gridCol>
              </a:tblGrid>
              <a:tr h="279400">
                <a:tc>
                  <a:txBody>
                    <a:bodyPr/>
                    <a:lstStyle/>
                    <a:p>
                      <a:pPr marL="0" marR="0" algn="just">
                        <a:lnSpc>
                          <a:spcPct val="115000"/>
                        </a:lnSpc>
                        <a:spcBef>
                          <a:spcPts val="0"/>
                        </a:spcBef>
                        <a:spcAft>
                          <a:spcPts val="0"/>
                        </a:spcAft>
                      </a:pPr>
                      <a:r>
                        <a:rPr lang="en-US" sz="2400" kern="100" dirty="0">
                          <a:effectLst/>
                        </a:rPr>
                        <a:t>Parameter</a:t>
                      </a:r>
                    </a:p>
                    <a:p>
                      <a:pPr marL="0" marR="0" algn="just">
                        <a:lnSpc>
                          <a:spcPct val="115000"/>
                        </a:lnSpc>
                        <a:spcBef>
                          <a:spcPts val="0"/>
                        </a:spcBef>
                        <a:spcAft>
                          <a:spcPts val="0"/>
                        </a:spcAft>
                      </a:pPr>
                      <a:r>
                        <a:rPr lang="en-US" sz="2400" kern="100" dirty="0">
                          <a:effectLst/>
                        </a:rPr>
                        <a:t> </a:t>
                      </a:r>
                      <a:endParaRPr lang="en-US" sz="2400" kern="100" dirty="0">
                        <a:effectLst/>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2400" kern="100" dirty="0">
                          <a:effectLst/>
                        </a:rPr>
                        <a:t>Recommended Range</a:t>
                      </a:r>
                    </a:p>
                    <a:p>
                      <a:pPr marL="0" marR="0" algn="just">
                        <a:lnSpc>
                          <a:spcPct val="115000"/>
                        </a:lnSpc>
                        <a:spcBef>
                          <a:spcPts val="0"/>
                        </a:spcBef>
                        <a:spcAft>
                          <a:spcPts val="0"/>
                        </a:spcAft>
                      </a:pPr>
                      <a:r>
                        <a:rPr lang="en-US" sz="2400" kern="100" dirty="0">
                          <a:effectLst/>
                        </a:rPr>
                        <a:t> </a:t>
                      </a:r>
                      <a:endParaRPr lang="en-US" sz="2400" kern="100" dirty="0">
                        <a:effectLst/>
                        <a:latin typeface="Times New Roman" panose="02020603050405020304" pitchFamily="18" charset="0"/>
                        <a:ea typeface="Calibri"/>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590074">
                <a:tc>
                  <a:txBody>
                    <a:bodyPr/>
                    <a:lstStyle/>
                    <a:p>
                      <a:pPr marL="0" marR="0" algn="just">
                        <a:lnSpc>
                          <a:spcPct val="115000"/>
                        </a:lnSpc>
                        <a:spcBef>
                          <a:spcPts val="0"/>
                        </a:spcBef>
                        <a:spcAft>
                          <a:spcPts val="0"/>
                        </a:spcAft>
                      </a:pPr>
                      <a:r>
                        <a:rPr lang="en-US" sz="2400" kern="100">
                          <a:effectLst/>
                        </a:rPr>
                        <a:t>Temperature (Day)</a:t>
                      </a:r>
                    </a:p>
                    <a:p>
                      <a:pPr marL="0" marR="0" algn="just">
                        <a:lnSpc>
                          <a:spcPct val="115000"/>
                        </a:lnSpc>
                        <a:spcBef>
                          <a:spcPts val="0"/>
                        </a:spcBef>
                        <a:spcAft>
                          <a:spcPts val="0"/>
                        </a:spcAft>
                      </a:pPr>
                      <a:r>
                        <a:rPr lang="en-US" sz="2400" kern="100">
                          <a:effectLst/>
                        </a:rPr>
                        <a:t> </a:t>
                      </a:r>
                      <a:endParaRPr lang="en-US" sz="2400" kern="100">
                        <a:effectLst/>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2400" kern="100" dirty="0">
                          <a:effectLst/>
                        </a:rPr>
                        <a:t>22 °C – </a:t>
                      </a:r>
                      <a:r>
                        <a:rPr lang="en-US" sz="2400" kern="100" dirty="0" smtClean="0">
                          <a:effectLst/>
                        </a:rPr>
                        <a:t>26 </a:t>
                      </a:r>
                      <a:r>
                        <a:rPr lang="en-US" sz="2400" kern="100" dirty="0">
                          <a:effectLst/>
                        </a:rPr>
                        <a:t>°C</a:t>
                      </a:r>
                      <a:endParaRPr lang="en-US" sz="2400" kern="100" dirty="0">
                        <a:effectLst/>
                        <a:latin typeface="Times New Roman" panose="02020603050405020304" pitchFamily="18" charset="0"/>
                        <a:ea typeface="Calibri"/>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0">
                <a:tc>
                  <a:txBody>
                    <a:bodyPr/>
                    <a:lstStyle/>
                    <a:p>
                      <a:pPr marL="0" marR="0" algn="just">
                        <a:lnSpc>
                          <a:spcPct val="115000"/>
                        </a:lnSpc>
                        <a:spcBef>
                          <a:spcPts val="0"/>
                        </a:spcBef>
                        <a:spcAft>
                          <a:spcPts val="0"/>
                        </a:spcAft>
                      </a:pPr>
                      <a:r>
                        <a:rPr lang="en-US" sz="2400" kern="100" dirty="0">
                          <a:effectLst/>
                        </a:rPr>
                        <a:t>Temperature (Night)</a:t>
                      </a:r>
                    </a:p>
                    <a:p>
                      <a:pPr marL="0" marR="0" algn="just">
                        <a:lnSpc>
                          <a:spcPct val="115000"/>
                        </a:lnSpc>
                        <a:spcBef>
                          <a:spcPts val="0"/>
                        </a:spcBef>
                        <a:spcAft>
                          <a:spcPts val="0"/>
                        </a:spcAft>
                      </a:pPr>
                      <a:r>
                        <a:rPr lang="en-US" sz="2400" kern="100" dirty="0">
                          <a:effectLst/>
                        </a:rPr>
                        <a:t> </a:t>
                      </a:r>
                      <a:endParaRPr lang="en-US" sz="2400" kern="100" dirty="0">
                        <a:effectLst/>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2400" kern="100" dirty="0">
                          <a:effectLst/>
                        </a:rPr>
                        <a:t>16 °C – 20 °C</a:t>
                      </a:r>
                      <a:endParaRPr lang="en-US" sz="2400" kern="100" dirty="0">
                        <a:effectLst/>
                        <a:latin typeface="Times New Roman" panose="02020603050405020304" pitchFamily="18" charset="0"/>
                        <a:ea typeface="Calibri"/>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0">
                <a:tc>
                  <a:txBody>
                    <a:bodyPr/>
                    <a:lstStyle/>
                    <a:p>
                      <a:pPr marL="0" marR="0" algn="just">
                        <a:lnSpc>
                          <a:spcPct val="115000"/>
                        </a:lnSpc>
                        <a:spcBef>
                          <a:spcPts val="0"/>
                        </a:spcBef>
                        <a:spcAft>
                          <a:spcPts val="0"/>
                        </a:spcAft>
                      </a:pPr>
                      <a:r>
                        <a:rPr lang="en-US" sz="2400" kern="100">
                          <a:effectLst/>
                        </a:rPr>
                        <a:t>Relative Humidity</a:t>
                      </a:r>
                    </a:p>
                    <a:p>
                      <a:pPr marL="0" marR="0" algn="just">
                        <a:lnSpc>
                          <a:spcPct val="115000"/>
                        </a:lnSpc>
                        <a:spcBef>
                          <a:spcPts val="0"/>
                        </a:spcBef>
                        <a:spcAft>
                          <a:spcPts val="0"/>
                        </a:spcAft>
                      </a:pPr>
                      <a:r>
                        <a:rPr lang="en-US" sz="2400" kern="100">
                          <a:effectLst/>
                        </a:rPr>
                        <a:t> </a:t>
                      </a:r>
                      <a:endParaRPr lang="en-US" sz="2400" kern="100">
                        <a:effectLst/>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2400" kern="100" dirty="0">
                          <a:effectLst/>
                        </a:rPr>
                        <a:t>60% </a:t>
                      </a:r>
                      <a:r>
                        <a:rPr lang="en-US" sz="2400" kern="100" dirty="0" smtClean="0">
                          <a:effectLst/>
                        </a:rPr>
                        <a:t>– 70%</a:t>
                      </a:r>
                      <a:endParaRPr lang="en-US" sz="2400" kern="100" dirty="0">
                        <a:effectLst/>
                      </a:endParaRPr>
                    </a:p>
                    <a:p>
                      <a:pPr marL="0" marR="0" algn="just">
                        <a:lnSpc>
                          <a:spcPct val="115000"/>
                        </a:lnSpc>
                        <a:spcBef>
                          <a:spcPts val="0"/>
                        </a:spcBef>
                        <a:spcAft>
                          <a:spcPts val="0"/>
                        </a:spcAft>
                      </a:pPr>
                      <a:r>
                        <a:rPr lang="en-US" sz="2400" kern="100" dirty="0">
                          <a:effectLst/>
                        </a:rPr>
                        <a:t> </a:t>
                      </a:r>
                      <a:endParaRPr lang="en-US" sz="2400" kern="100" dirty="0">
                        <a:effectLst/>
                        <a:latin typeface="Times New Roman" panose="02020603050405020304" pitchFamily="18" charset="0"/>
                        <a:ea typeface="Calibri"/>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0">
                <a:tc>
                  <a:txBody>
                    <a:bodyPr/>
                    <a:lstStyle/>
                    <a:p>
                      <a:pPr marL="0" marR="0" algn="just">
                        <a:lnSpc>
                          <a:spcPct val="115000"/>
                        </a:lnSpc>
                        <a:spcBef>
                          <a:spcPts val="0"/>
                        </a:spcBef>
                        <a:spcAft>
                          <a:spcPts val="0"/>
                        </a:spcAft>
                      </a:pPr>
                      <a:r>
                        <a:rPr lang="en-US" sz="2400" kern="100" dirty="0">
                          <a:effectLst/>
                        </a:rPr>
                        <a:t>Soil Moisture</a:t>
                      </a:r>
                    </a:p>
                    <a:p>
                      <a:pPr marL="0" marR="0" algn="just">
                        <a:lnSpc>
                          <a:spcPct val="115000"/>
                        </a:lnSpc>
                        <a:spcBef>
                          <a:spcPts val="0"/>
                        </a:spcBef>
                        <a:spcAft>
                          <a:spcPts val="0"/>
                        </a:spcAft>
                      </a:pPr>
                      <a:r>
                        <a:rPr lang="en-US" sz="2400" kern="100" dirty="0">
                          <a:effectLst/>
                        </a:rPr>
                        <a:t> </a:t>
                      </a:r>
                      <a:endParaRPr lang="en-US" sz="2400" kern="100" dirty="0">
                        <a:effectLst/>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2400" kern="100" dirty="0" smtClean="0">
                          <a:effectLst/>
                        </a:rPr>
                        <a:t>18 °C – 24 °C</a:t>
                      </a:r>
                      <a:endParaRPr lang="en-US" sz="2400" kern="100" dirty="0">
                        <a:effectLst/>
                      </a:endParaRPr>
                    </a:p>
                    <a:p>
                      <a:pPr marL="0" marR="0" algn="just">
                        <a:lnSpc>
                          <a:spcPct val="115000"/>
                        </a:lnSpc>
                        <a:spcBef>
                          <a:spcPts val="0"/>
                        </a:spcBef>
                        <a:spcAft>
                          <a:spcPts val="0"/>
                        </a:spcAft>
                      </a:pPr>
                      <a:r>
                        <a:rPr lang="en-US" sz="2400" kern="100" dirty="0">
                          <a:effectLst/>
                        </a:rPr>
                        <a:t> </a:t>
                      </a:r>
                      <a:endParaRPr lang="en-US" sz="2400" kern="100" dirty="0">
                        <a:effectLst/>
                        <a:latin typeface="Times New Roman" panose="02020603050405020304" pitchFamily="18" charset="0"/>
                        <a:ea typeface="Calibri"/>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
        <p:nvSpPr>
          <p:cNvPr id="5" name="Rectangle 1"/>
          <p:cNvSpPr>
            <a:spLocks noChangeArrowheads="1"/>
          </p:cNvSpPr>
          <p:nvPr/>
        </p:nvSpPr>
        <p:spPr bwMode="auto">
          <a:xfrm>
            <a:off x="1603375" y="2732311"/>
            <a:ext cx="2393138" cy="6155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457056" tIns="101568" rIns="0" bIns="50784" numCol="1" anchor="ctr" anchorCtr="0" compatLnSpc="1">
            <a:prstTxWarp prst="textNoShape">
              <a:avLst/>
            </a:prstTxWarp>
            <a:spAutoFit/>
          </a:bodyPr>
          <a:lstStyle/>
          <a:p>
            <a:pPr marL="1828800" marR="0" lvl="4" indent="0" algn="l" defTabSz="914400" rtl="0" eaLnBrk="1" fontAlgn="base" latinLnBrk="0" hangingPunct="1">
              <a:lnSpc>
                <a:spcPct val="100000"/>
              </a:lnSpc>
              <a:spcBef>
                <a:spcPct val="0"/>
              </a:spcBef>
              <a:spcAft>
                <a:spcPct val="0"/>
              </a:spcAft>
              <a:buClrTx/>
              <a:buSzTx/>
              <a:tabLst/>
            </a:pPr>
            <a:endParaRPr kumimoji="0" lang="en-US" altLang="en-US" sz="12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endParaRPr>
          </a:p>
          <a:p>
            <a:pPr marL="914400" marR="0" lvl="2" indent="0" algn="l" defTabSz="914400" rtl="0" eaLnBrk="0" fontAlgn="base" latinLnBrk="0" hangingPunct="0">
              <a:lnSpc>
                <a:spcPct val="100000"/>
              </a:lnSpc>
              <a:spcBef>
                <a:spcPct val="0"/>
              </a:spcBef>
              <a:spcAft>
                <a:spcPct val="0"/>
              </a:spcAft>
              <a:buClrTx/>
              <a:buSzTx/>
              <a:buFontTx/>
              <a:buAutoNum type="arabicPeriod"/>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048461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4000" dirty="0" smtClean="0"/>
              <a:t>DATA COLLECTION</a:t>
            </a:r>
            <a:endParaRPr lang="en-US" sz="4000" dirty="0"/>
          </a:p>
        </p:txBody>
      </p:sp>
      <p:sp>
        <p:nvSpPr>
          <p:cNvPr id="3" name="Content Placeholder 2"/>
          <p:cNvSpPr>
            <a:spLocks noGrp="1"/>
          </p:cNvSpPr>
          <p:nvPr>
            <p:ph idx="1"/>
          </p:nvPr>
        </p:nvSpPr>
        <p:spPr/>
        <p:txBody>
          <a:bodyPr/>
          <a:lstStyle/>
          <a:p>
            <a:r>
              <a:rPr lang="en-US" dirty="0" smtClean="0"/>
              <a:t>Control thresholds used in the system</a:t>
            </a:r>
          </a:p>
          <a:p>
            <a:pPr>
              <a:buFont typeface="Wingdings" panose="05000000000000000000" pitchFamily="2" charset="2"/>
              <a:buChar char="Ø"/>
            </a:pPr>
            <a:r>
              <a:rPr lang="en-US" sz="2800" dirty="0" smtClean="0">
                <a:latin typeface="Times New Roman" panose="02020603050405020304" pitchFamily="18" charset="0"/>
                <a:cs typeface="Times New Roman" panose="02020603050405020304" pitchFamily="18" charset="0"/>
              </a:rPr>
              <a:t>Cooling </a:t>
            </a:r>
            <a:r>
              <a:rPr lang="en-US" sz="2800" dirty="0">
                <a:latin typeface="Times New Roman" panose="02020603050405020304" pitchFamily="18" charset="0"/>
                <a:cs typeface="Times New Roman" panose="02020603050405020304" pitchFamily="18" charset="0"/>
              </a:rPr>
              <a:t>ON: Temperature ≥ </a:t>
            </a:r>
            <a:r>
              <a:rPr lang="en-US" sz="2800" dirty="0" smtClean="0">
                <a:latin typeface="Times New Roman" panose="02020603050405020304" pitchFamily="18" charset="0"/>
                <a:cs typeface="Times New Roman" panose="02020603050405020304" pitchFamily="18" charset="0"/>
              </a:rPr>
              <a:t>26 </a:t>
            </a:r>
            <a:r>
              <a:rPr lang="en-US" sz="2800" dirty="0">
                <a:latin typeface="Times New Roman" panose="02020603050405020304" pitchFamily="18" charset="0"/>
                <a:cs typeface="Times New Roman" panose="02020603050405020304" pitchFamily="18" charset="0"/>
              </a:rPr>
              <a:t>°C</a:t>
            </a:r>
          </a:p>
          <a:p>
            <a:pPr>
              <a:buFont typeface="Wingdings" panose="05000000000000000000" pitchFamily="2" charset="2"/>
              <a:buChar char="Ø"/>
            </a:pPr>
            <a:r>
              <a:rPr lang="en-US" sz="2800" dirty="0" smtClean="0">
                <a:latin typeface="Times New Roman" panose="02020603050405020304" pitchFamily="18" charset="0"/>
                <a:cs typeface="Times New Roman" panose="02020603050405020304" pitchFamily="18" charset="0"/>
              </a:rPr>
              <a:t>Cooling </a:t>
            </a:r>
            <a:r>
              <a:rPr lang="en-US" sz="2800" dirty="0">
                <a:latin typeface="Times New Roman" panose="02020603050405020304" pitchFamily="18" charset="0"/>
                <a:cs typeface="Times New Roman" panose="02020603050405020304" pitchFamily="18" charset="0"/>
              </a:rPr>
              <a:t>OFF: Temperature ≤ </a:t>
            </a:r>
            <a:r>
              <a:rPr lang="en-US" sz="2800" dirty="0" smtClean="0">
                <a:latin typeface="Times New Roman" panose="02020603050405020304" pitchFamily="18" charset="0"/>
                <a:cs typeface="Times New Roman" panose="02020603050405020304" pitchFamily="18" charset="0"/>
              </a:rPr>
              <a:t>22 </a:t>
            </a:r>
            <a:r>
              <a:rPr lang="en-US" sz="2800" dirty="0">
                <a:latin typeface="Times New Roman" panose="02020603050405020304" pitchFamily="18" charset="0"/>
                <a:cs typeface="Times New Roman" panose="02020603050405020304" pitchFamily="18" charset="0"/>
              </a:rPr>
              <a:t>°C</a:t>
            </a:r>
          </a:p>
          <a:p>
            <a:pPr>
              <a:buFont typeface="Wingdings" panose="05000000000000000000" pitchFamily="2" charset="2"/>
              <a:buChar char="Ø"/>
            </a:pPr>
            <a:r>
              <a:rPr lang="en-US" sz="2800" dirty="0" smtClean="0">
                <a:latin typeface="Times New Roman" panose="02020603050405020304" pitchFamily="18" charset="0"/>
                <a:cs typeface="Times New Roman" panose="02020603050405020304" pitchFamily="18" charset="0"/>
              </a:rPr>
              <a:t>Irrigation </a:t>
            </a:r>
            <a:r>
              <a:rPr lang="en-US" sz="2800" dirty="0">
                <a:latin typeface="Times New Roman" panose="02020603050405020304" pitchFamily="18" charset="0"/>
                <a:cs typeface="Times New Roman" panose="02020603050405020304" pitchFamily="18" charset="0"/>
              </a:rPr>
              <a:t>ON: Soil </a:t>
            </a:r>
            <a:r>
              <a:rPr lang="en-US" sz="2800" dirty="0" smtClean="0">
                <a:latin typeface="Times New Roman" panose="02020603050405020304" pitchFamily="18" charset="0"/>
                <a:cs typeface="Times New Roman" panose="02020603050405020304" pitchFamily="18" charset="0"/>
              </a:rPr>
              <a:t>moisture </a:t>
            </a:r>
            <a:r>
              <a:rPr lang="en-US" sz="2800" dirty="0">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25</a:t>
            </a:r>
            <a:r>
              <a:rPr lang="en-US" sz="2800" dirty="0">
                <a:latin typeface="Times New Roman" panose="02020603050405020304" pitchFamily="18" charset="0"/>
                <a:cs typeface="Times New Roman" panose="02020603050405020304" pitchFamily="18" charset="0"/>
              </a:rPr>
              <a:t> °C</a:t>
            </a:r>
          </a:p>
          <a:p>
            <a:pPr>
              <a:buFont typeface="Wingdings" panose="05000000000000000000" pitchFamily="2" charset="2"/>
              <a:buChar char="Ø"/>
            </a:pPr>
            <a:r>
              <a:rPr lang="en-US" sz="2800" dirty="0" smtClean="0">
                <a:latin typeface="Times New Roman" panose="02020603050405020304" pitchFamily="18" charset="0"/>
                <a:cs typeface="Times New Roman" panose="02020603050405020304" pitchFamily="18" charset="0"/>
              </a:rPr>
              <a:t>Irrigation </a:t>
            </a:r>
            <a:r>
              <a:rPr lang="en-US" sz="2800" dirty="0">
                <a:latin typeface="Times New Roman" panose="02020603050405020304" pitchFamily="18" charset="0"/>
                <a:cs typeface="Times New Roman" panose="02020603050405020304" pitchFamily="18" charset="0"/>
              </a:rPr>
              <a:t>OFF: Soil moisture ≤</a:t>
            </a:r>
            <a:r>
              <a:rPr lang="en-US" sz="2800" dirty="0" smtClean="0">
                <a:latin typeface="Times New Roman" panose="02020603050405020304" pitchFamily="18" charset="0"/>
                <a:cs typeface="Times New Roman" panose="02020603050405020304" pitchFamily="18" charset="0"/>
              </a:rPr>
              <a:t> 18</a:t>
            </a:r>
            <a:r>
              <a:rPr lang="en-US" sz="2800" dirty="0">
                <a:latin typeface="Times New Roman" panose="02020603050405020304" pitchFamily="18" charset="0"/>
                <a:cs typeface="Times New Roman" panose="02020603050405020304" pitchFamily="18" charset="0"/>
              </a:rPr>
              <a:t> °C</a:t>
            </a:r>
            <a:endParaRPr lang="en-US" sz="2800" dirty="0" smtClean="0">
              <a:latin typeface="Times New Roman" panose="02020603050405020304" pitchFamily="18" charset="0"/>
              <a:cs typeface="Times New Roman" panose="02020603050405020304" pitchFamily="18" charset="0"/>
            </a:endParaRP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3482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2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PROBLEM STATEMENT</a:t>
            </a:r>
            <a:endParaRPr lang="en-US" sz="3200" dirty="0"/>
          </a:p>
        </p:txBody>
      </p:sp>
      <p:sp>
        <p:nvSpPr>
          <p:cNvPr id="3" name="Content Placeholder 2"/>
          <p:cNvSpPr>
            <a:spLocks noGrp="1"/>
          </p:cNvSpPr>
          <p:nvPr>
            <p:ph idx="1"/>
          </p:nvPr>
        </p:nvSpPr>
        <p:spPr>
          <a:xfrm>
            <a:off x="457200" y="1066800"/>
            <a:ext cx="8229600" cy="5715000"/>
          </a:xfrm>
        </p:spPr>
        <p:txBody>
          <a:bodyPr>
            <a:noAutofit/>
          </a:bodyPr>
          <a:lstStyle/>
          <a:p>
            <a:pPr marL="0" indent="0">
              <a:buNone/>
            </a:pPr>
            <a:r>
              <a:rPr lang="en-US" sz="2400" dirty="0">
                <a:latin typeface="Times New Roman" panose="02020603050405020304" pitchFamily="18" charset="0"/>
                <a:cs typeface="Times New Roman" panose="02020603050405020304" pitchFamily="18" charset="0"/>
              </a:rPr>
              <a:t>Tomato production is highly dependent on environmental factors such as temperature and humidity, which directly influence crop growth and yield. </a:t>
            </a:r>
            <a:r>
              <a:rPr lang="en-US" sz="2400" dirty="0" smtClean="0">
                <a:latin typeface="Times New Roman" panose="02020603050405020304" pitchFamily="18" charset="0"/>
                <a:cs typeface="Times New Roman" panose="02020603050405020304" pitchFamily="18" charset="0"/>
              </a:rPr>
              <a:t> Tomato </a:t>
            </a:r>
            <a:r>
              <a:rPr lang="en-US" sz="2400" dirty="0">
                <a:latin typeface="Times New Roman" panose="02020603050405020304" pitchFamily="18" charset="0"/>
                <a:cs typeface="Times New Roman" panose="02020603050405020304" pitchFamily="18" charset="0"/>
              </a:rPr>
              <a:t>production in </a:t>
            </a:r>
            <a:r>
              <a:rPr lang="en-US" sz="2400" dirty="0" err="1">
                <a:latin typeface="Times New Roman" panose="02020603050405020304" pitchFamily="18" charset="0"/>
                <a:cs typeface="Times New Roman" panose="02020603050405020304" pitchFamily="18" charset="0"/>
              </a:rPr>
              <a:t>Bagamoyo</a:t>
            </a:r>
            <a:r>
              <a:rPr lang="en-US" sz="2400" dirty="0">
                <a:latin typeface="Times New Roman" panose="02020603050405020304" pitchFamily="18" charset="0"/>
                <a:cs typeface="Times New Roman" panose="02020603050405020304" pitchFamily="18" charset="0"/>
              </a:rPr>
              <a:t> is highly affected </a:t>
            </a:r>
            <a:r>
              <a:rPr lang="en-US" sz="2400" dirty="0" smtClean="0">
                <a:latin typeface="Times New Roman" panose="02020603050405020304" pitchFamily="18" charset="0"/>
                <a:cs typeface="Times New Roman" panose="02020603050405020304" pitchFamily="18" charset="0"/>
              </a:rPr>
              <a:t>by uncontrolled </a:t>
            </a:r>
            <a:r>
              <a:rPr lang="en-US" sz="2400" dirty="0">
                <a:latin typeface="Times New Roman" panose="02020603050405020304" pitchFamily="18" charset="0"/>
                <a:cs typeface="Times New Roman" panose="02020603050405020304" pitchFamily="18" charset="0"/>
              </a:rPr>
              <a:t>environmental conditions, particularly high temperatures and excessive humidity resulting from the coastal climate. Traditional open-field farming and manually managed greenhouses expose tomato crops to heat stress, humidity-related diseases, poor fruit quality, and inconsistent yields. </a:t>
            </a: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This </a:t>
            </a:r>
            <a:r>
              <a:rPr lang="en-US" sz="2400" dirty="0">
                <a:latin typeface="Times New Roman" panose="02020603050405020304" pitchFamily="18" charset="0"/>
                <a:cs typeface="Times New Roman" panose="02020603050405020304" pitchFamily="18" charset="0"/>
              </a:rPr>
              <a:t>project aims to address these challenges by designing of an Automatic greenhouse monitoring and control system tailored to tomato production in </a:t>
            </a:r>
            <a:r>
              <a:rPr lang="en-US" sz="2400" dirty="0" err="1" smtClean="0">
                <a:latin typeface="Times New Roman" panose="02020603050405020304" pitchFamily="18" charset="0"/>
                <a:cs typeface="Times New Roman" panose="02020603050405020304" pitchFamily="18" charset="0"/>
              </a:rPr>
              <a:t>Dunda</a:t>
            </a:r>
            <a:r>
              <a:rPr lang="en-US" sz="2400" dirty="0" smtClean="0">
                <a:latin typeface="Times New Roman" panose="02020603050405020304" pitchFamily="18" charset="0"/>
                <a:cs typeface="Times New Roman" panose="02020603050405020304" pitchFamily="18" charset="0"/>
              </a:rPr>
              <a:t> farm (</a:t>
            </a:r>
            <a:r>
              <a:rPr lang="en-US" sz="2400" dirty="0" err="1" smtClean="0">
                <a:latin typeface="Times New Roman" panose="02020603050405020304" pitchFamily="18" charset="0"/>
                <a:cs typeface="Times New Roman" panose="02020603050405020304" pitchFamily="18" charset="0"/>
              </a:rPr>
              <a:t>Bagamoyo</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enabling real-time monitoring of temperature and humidity, automated control, and improved productivity.</a:t>
            </a:r>
          </a:p>
          <a:p>
            <a:pPr marL="0" indent="0">
              <a:buNone/>
            </a:pPr>
            <a:r>
              <a:rPr lang="en-US" sz="2400" dirty="0">
                <a:latin typeface="Times New Roman" panose="02020603050405020304" pitchFamily="18" charset="0"/>
                <a:cs typeface="Times New Roman" panose="02020603050405020304" pitchFamily="18" charset="0"/>
              </a:rPr>
              <a:t> </a:t>
            </a:r>
          </a:p>
          <a:p>
            <a:pPr marL="0" indent="0">
              <a:buNone/>
            </a:pPr>
            <a:endParaRPr lang="en-US" sz="2400" dirty="0"/>
          </a:p>
        </p:txBody>
      </p:sp>
    </p:spTree>
    <p:extLst>
      <p:ext uri="{BB962C8B-B14F-4D97-AF65-F5344CB8AC3E}">
        <p14:creationId xmlns:p14="http://schemas.microsoft.com/office/powerpoint/2010/main" val="4541248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81001"/>
            <a:ext cx="7772400" cy="609599"/>
          </a:xfrm>
        </p:spPr>
        <p:txBody>
          <a:bodyPr>
            <a:normAutofit fontScale="90000"/>
          </a:bodyPr>
          <a:lstStyle/>
          <a:p>
            <a:r>
              <a:rPr lang="en-US" dirty="0" smtClean="0">
                <a:latin typeface="Times New Roman" panose="02020603050405020304" pitchFamily="18" charset="0"/>
                <a:cs typeface="Times New Roman" panose="02020603050405020304" pitchFamily="18" charset="0"/>
              </a:rPr>
              <a:t>OBJECTIVES OF THE PROJECT</a:t>
            </a: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381000" y="1219200"/>
            <a:ext cx="8305800" cy="5181600"/>
          </a:xfrm>
        </p:spPr>
        <p:txBody>
          <a:bodyPr>
            <a:noAutofit/>
          </a:bodyPr>
          <a:lstStyle/>
          <a:p>
            <a:pPr algn="l"/>
            <a:r>
              <a:rPr lang="en-US" sz="2800" b="1" dirty="0" smtClean="0">
                <a:solidFill>
                  <a:schemeClr val="tx1"/>
                </a:solidFill>
                <a:latin typeface="Times New Roman" panose="02020603050405020304" pitchFamily="18" charset="0"/>
                <a:cs typeface="Times New Roman" panose="02020603050405020304" pitchFamily="18" charset="0"/>
              </a:rPr>
              <a:t>MAIN OBJECTIVE</a:t>
            </a:r>
          </a:p>
          <a:p>
            <a:pPr algn="just"/>
            <a:r>
              <a:rPr lang="en-US" sz="2800" dirty="0" smtClean="0">
                <a:solidFill>
                  <a:schemeClr val="tx1"/>
                </a:solidFill>
                <a:latin typeface="Times New Roman" panose="02020603050405020304" pitchFamily="18" charset="0"/>
                <a:cs typeface="Times New Roman" panose="02020603050405020304" pitchFamily="18" charset="0"/>
              </a:rPr>
              <a:t>The main objective of the project is to design an automatic greenhouse monitoring and controlling environmental conditions to enhance tomato growth and improve agricultural activities.</a:t>
            </a:r>
          </a:p>
          <a:p>
            <a:pPr algn="just"/>
            <a:r>
              <a:rPr lang="en-US" sz="2800" b="1" dirty="0" smtClean="0">
                <a:solidFill>
                  <a:schemeClr val="tx1"/>
                </a:solidFill>
                <a:latin typeface="Times New Roman" panose="02020603050405020304" pitchFamily="18" charset="0"/>
                <a:cs typeface="Times New Roman" panose="02020603050405020304" pitchFamily="18" charset="0"/>
              </a:rPr>
              <a:t>SPECIFIC OBJECTIVE</a:t>
            </a:r>
          </a:p>
          <a:p>
            <a:pPr marL="571500" indent="-571500" algn="just">
              <a:buFont typeface="+mj-lt"/>
              <a:buAutoNum type="romanLcPeriod"/>
            </a:pPr>
            <a:r>
              <a:rPr lang="en-US" sz="2800" dirty="0" smtClean="0">
                <a:solidFill>
                  <a:schemeClr val="tx1"/>
                </a:solidFill>
                <a:latin typeface="Times New Roman" panose="02020603050405020304" pitchFamily="18" charset="0"/>
                <a:cs typeface="Times New Roman" panose="02020603050405020304" pitchFamily="18" charset="0"/>
              </a:rPr>
              <a:t>To determine requirements of the design of an automatic greenhouse monitoring and control.</a:t>
            </a:r>
          </a:p>
          <a:p>
            <a:pPr marL="571500" indent="-571500" algn="just">
              <a:buFont typeface="+mj-lt"/>
              <a:buAutoNum type="romanLcPeriod"/>
            </a:pPr>
            <a:r>
              <a:rPr lang="en-US" sz="2800" dirty="0">
                <a:solidFill>
                  <a:schemeClr val="tx1"/>
                </a:solidFill>
                <a:latin typeface="Times New Roman" panose="02020603050405020304" pitchFamily="18" charset="0"/>
                <a:cs typeface="Times New Roman" panose="02020603050405020304" pitchFamily="18" charset="0"/>
              </a:rPr>
              <a:t>To design a system for monitoring </a:t>
            </a:r>
            <a:r>
              <a:rPr lang="en-US" sz="2800" dirty="0" smtClean="0">
                <a:solidFill>
                  <a:schemeClr val="tx1"/>
                </a:solidFill>
                <a:latin typeface="Times New Roman" panose="02020603050405020304" pitchFamily="18" charset="0"/>
                <a:cs typeface="Times New Roman" panose="02020603050405020304" pitchFamily="18" charset="0"/>
              </a:rPr>
              <a:t>environmental conditions.</a:t>
            </a:r>
            <a:endParaRPr lang="en-US" sz="2800" dirty="0">
              <a:solidFill>
                <a:schemeClr val="tx1"/>
              </a:solidFill>
              <a:latin typeface="Times New Roman" panose="02020603050405020304" pitchFamily="18" charset="0"/>
              <a:cs typeface="Times New Roman" panose="02020603050405020304" pitchFamily="18" charset="0"/>
            </a:endParaRPr>
          </a:p>
          <a:p>
            <a:pPr marL="571500" indent="-571500" algn="just">
              <a:buFont typeface="+mj-lt"/>
              <a:buAutoNum type="romanLcPeriod"/>
            </a:pPr>
            <a:r>
              <a:rPr lang="en-US" sz="2800" dirty="0" smtClean="0">
                <a:solidFill>
                  <a:schemeClr val="tx1"/>
                </a:solidFill>
                <a:latin typeface="Times New Roman" panose="02020603050405020304" pitchFamily="18" charset="0"/>
                <a:cs typeface="Times New Roman" panose="02020603050405020304" pitchFamily="18" charset="0"/>
              </a:rPr>
              <a:t>To build and test the prototype for designed system.</a:t>
            </a:r>
          </a:p>
          <a:p>
            <a:pPr marL="571500" indent="-571500" algn="just">
              <a:buFont typeface="+mj-lt"/>
              <a:buAutoNum type="romanLcPeriod"/>
            </a:pPr>
            <a:endParaRPr lang="en-US" sz="2800" b="1" dirty="0">
              <a:solidFill>
                <a:schemeClr val="tx1"/>
              </a:solidFill>
              <a:latin typeface="Times New Roman" panose="02020603050405020304" pitchFamily="18" charset="0"/>
              <a:cs typeface="Times New Roman" panose="02020603050405020304" pitchFamily="18" charset="0"/>
            </a:endParaRPr>
          </a:p>
          <a:p>
            <a:pPr algn="l"/>
            <a:endParaRPr lang="en-US" sz="2800"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77518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1"/>
            <a:ext cx="7772400" cy="685800"/>
          </a:xfrm>
        </p:spPr>
        <p:txBody>
          <a:bodyPr>
            <a:normAutofit/>
          </a:bodyPr>
          <a:lstStyle/>
          <a:p>
            <a:r>
              <a:rPr lang="en-US" sz="3600" dirty="0" smtClean="0">
                <a:latin typeface="Times New Roman" panose="02020603050405020304" pitchFamily="18" charset="0"/>
                <a:cs typeface="Times New Roman" panose="02020603050405020304" pitchFamily="18" charset="0"/>
              </a:rPr>
              <a:t>SIGNIFICANCE OF THE PROJECT</a:t>
            </a:r>
            <a:endParaRPr lang="en-US" sz="36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304800" y="1219200"/>
            <a:ext cx="8534400" cy="5410200"/>
          </a:xfrm>
        </p:spPr>
        <p:txBody>
          <a:bodyPr>
            <a:normAutofit/>
          </a:bodyPr>
          <a:lstStyle/>
          <a:p>
            <a:pPr marL="571500" lvl="0" indent="-571500" algn="l">
              <a:buFont typeface="+mj-lt"/>
              <a:buAutoNum type="romanLcPeriod"/>
            </a:pPr>
            <a:r>
              <a:rPr lang="en-US" dirty="0" smtClean="0">
                <a:solidFill>
                  <a:schemeClr val="tx1"/>
                </a:solidFill>
                <a:latin typeface="Times New Roman" panose="02020603050405020304" pitchFamily="18" charset="0"/>
                <a:cs typeface="Times New Roman" panose="02020603050405020304" pitchFamily="18" charset="0"/>
              </a:rPr>
              <a:t>Improves tomato production at </a:t>
            </a:r>
            <a:r>
              <a:rPr lang="en-US" dirty="0" err="1" smtClean="0">
                <a:solidFill>
                  <a:schemeClr val="tx1"/>
                </a:solidFill>
                <a:latin typeface="Times New Roman" panose="02020603050405020304" pitchFamily="18" charset="0"/>
                <a:cs typeface="Times New Roman" panose="02020603050405020304" pitchFamily="18" charset="0"/>
              </a:rPr>
              <a:t>dunda</a:t>
            </a:r>
            <a:r>
              <a:rPr lang="en-US" dirty="0" smtClean="0">
                <a:solidFill>
                  <a:schemeClr val="tx1"/>
                </a:solidFill>
                <a:latin typeface="Times New Roman" panose="02020603050405020304" pitchFamily="18" charset="0"/>
                <a:cs typeface="Times New Roman" panose="02020603050405020304" pitchFamily="18" charset="0"/>
              </a:rPr>
              <a:t> farm by maintaining environmental conditions</a:t>
            </a:r>
          </a:p>
          <a:p>
            <a:pPr marL="571500" lvl="0" indent="-571500" algn="l">
              <a:buFont typeface="+mj-lt"/>
              <a:buAutoNum type="romanLcPeriod"/>
            </a:pPr>
            <a:r>
              <a:rPr lang="en-US" dirty="0" smtClean="0">
                <a:solidFill>
                  <a:schemeClr val="tx1"/>
                </a:solidFill>
                <a:latin typeface="Times New Roman" panose="02020603050405020304" pitchFamily="18" charset="0"/>
                <a:cs typeface="Times New Roman" panose="02020603050405020304" pitchFamily="18" charset="0"/>
              </a:rPr>
              <a:t>Help in timely detection of abnormal greenhouse conditions, hence prevent crop stress and losses</a:t>
            </a:r>
          </a:p>
          <a:p>
            <a:pPr marL="571500" lvl="0" indent="-571500" algn="l">
              <a:buFont typeface="+mj-lt"/>
              <a:buAutoNum type="romanLcPeriod"/>
            </a:pPr>
            <a:r>
              <a:rPr lang="en-US" dirty="0" smtClean="0">
                <a:solidFill>
                  <a:schemeClr val="tx1"/>
                </a:solidFill>
                <a:latin typeface="Times New Roman" panose="02020603050405020304" pitchFamily="18" charset="0"/>
                <a:cs typeface="Times New Roman" panose="02020603050405020304" pitchFamily="18" charset="0"/>
              </a:rPr>
              <a:t>Reduce manual labor and human error</a:t>
            </a:r>
          </a:p>
          <a:p>
            <a:pPr marL="571500" lvl="0" indent="-571500" algn="l">
              <a:buFont typeface="+mj-lt"/>
              <a:buAutoNum type="romanLcPeriod"/>
            </a:pPr>
            <a:r>
              <a:rPr lang="en-US" dirty="0" smtClean="0">
                <a:solidFill>
                  <a:schemeClr val="tx1"/>
                </a:solidFill>
                <a:latin typeface="Times New Roman" panose="02020603050405020304" pitchFamily="18" charset="0"/>
                <a:cs typeface="Times New Roman" panose="02020603050405020304" pitchFamily="18" charset="0"/>
              </a:rPr>
              <a:t>Support sustainable agriculture practices and long term productivity</a:t>
            </a:r>
            <a:endParaRPr lang="en-US"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1734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76201"/>
            <a:ext cx="7772400" cy="609600"/>
          </a:xfrm>
        </p:spPr>
        <p:txBody>
          <a:bodyPr>
            <a:noAutofit/>
          </a:bodyPr>
          <a:lstStyle/>
          <a:p>
            <a:r>
              <a:rPr lang="en-US" sz="3600" dirty="0" smtClean="0">
                <a:latin typeface="Times New Roman" panose="02020603050405020304" pitchFamily="18" charset="0"/>
                <a:cs typeface="Times New Roman" panose="02020603050405020304" pitchFamily="18" charset="0"/>
              </a:rPr>
              <a:t>METHODOLOGY OF THE PROJECT</a:t>
            </a:r>
            <a:endParaRPr lang="en-US" sz="36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28600" y="914400"/>
            <a:ext cx="8610600" cy="5791200"/>
          </a:xfrm>
        </p:spPr>
        <p:txBody>
          <a:bodyPr>
            <a:normAutofit/>
          </a:bodyPr>
          <a:lstStyle/>
          <a:p>
            <a:pPr marL="571500" lvl="0" indent="-571500" algn="l">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Literature Review</a:t>
            </a:r>
          </a:p>
          <a:p>
            <a:pPr marL="571500" lvl="0" indent="-571500" algn="l">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Data Collection </a:t>
            </a:r>
          </a:p>
          <a:p>
            <a:pPr marL="571500" lvl="0" indent="-571500" algn="l">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Data Analysis</a:t>
            </a:r>
          </a:p>
          <a:p>
            <a:pPr marL="571500" lvl="0" indent="-571500" algn="l">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Circuit design and simulation</a:t>
            </a:r>
          </a:p>
          <a:p>
            <a:pPr marL="571500" lvl="0" indent="-571500" algn="l">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Prototype Development</a:t>
            </a:r>
          </a:p>
          <a:p>
            <a:pPr marL="571500" lvl="0" indent="-571500" algn="l">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Testing and Evaluation</a:t>
            </a:r>
          </a:p>
          <a:p>
            <a:pPr marL="571500" lvl="0" indent="-571500" algn="l">
              <a:buFont typeface="Arial" panose="020B0604020202020204" pitchFamily="34" charset="0"/>
              <a:buChar char="•"/>
            </a:pPr>
            <a:r>
              <a:rPr lang="en-US" sz="3600" dirty="0">
                <a:solidFill>
                  <a:schemeClr val="tx1"/>
                </a:solidFill>
                <a:latin typeface="Times New Roman" panose="02020603050405020304" pitchFamily="18" charset="0"/>
                <a:cs typeface="Times New Roman" panose="02020603050405020304" pitchFamily="18" charset="0"/>
              </a:rPr>
              <a:t>Documentation and Report Writing</a:t>
            </a:r>
          </a:p>
          <a:p>
            <a:pPr algn="l"/>
            <a:endParaRPr lang="en-US" sz="3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53885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1"/>
            <a:ext cx="7772400" cy="609600"/>
          </a:xfrm>
        </p:spPr>
        <p:txBody>
          <a:bodyPr>
            <a:normAutofit fontScale="90000"/>
          </a:bodyPr>
          <a:lstStyle/>
          <a:p>
            <a:r>
              <a:rPr lang="en-US" dirty="0" smtClean="0">
                <a:latin typeface="Times New Roman" panose="02020603050405020304" pitchFamily="18" charset="0"/>
                <a:cs typeface="Times New Roman" panose="02020603050405020304" pitchFamily="18" charset="0"/>
              </a:rPr>
              <a:t>LITERATURE REVIEW</a:t>
            </a: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609600" y="838200"/>
            <a:ext cx="8153400" cy="4800600"/>
          </a:xfrm>
        </p:spPr>
        <p:txBody>
          <a:bodyPr/>
          <a:lstStyle/>
          <a:p>
            <a:pPr marL="0" lvl="1" algn="l"/>
            <a:r>
              <a:rPr lang="en-US" b="1" dirty="0">
                <a:solidFill>
                  <a:schemeClr val="tx1"/>
                </a:solidFill>
                <a:latin typeface="Times New Roman" panose="02020603050405020304" pitchFamily="18" charset="0"/>
                <a:cs typeface="Times New Roman" panose="02020603050405020304" pitchFamily="18" charset="0"/>
              </a:rPr>
              <a:t>Existing system.</a:t>
            </a:r>
          </a:p>
          <a:p>
            <a:pPr algn="l"/>
            <a:r>
              <a:rPr lang="en-US" dirty="0" smtClean="0">
                <a:solidFill>
                  <a:schemeClr val="tx1"/>
                </a:solidFill>
                <a:latin typeface="Times New Roman" panose="02020603050405020304" pitchFamily="18" charset="0"/>
                <a:cs typeface="Times New Roman" panose="02020603050405020304" pitchFamily="18" charset="0"/>
              </a:rPr>
              <a:t>The existing system monitors environmental conditions manually. The controlling is done based on farmer’s experience.</a:t>
            </a:r>
            <a:endParaRPr lang="en-US"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08559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457199"/>
          </a:xfrm>
        </p:spPr>
        <p:txBody>
          <a:bodyPr>
            <a:noAutofit/>
          </a:bodyPr>
          <a:lstStyle/>
          <a:p>
            <a:r>
              <a:rPr lang="en-US" sz="3200" dirty="0" smtClean="0">
                <a:latin typeface="Times New Roman" panose="02020603050405020304" pitchFamily="18" charset="0"/>
                <a:cs typeface="Times New Roman" panose="02020603050405020304" pitchFamily="18" charset="0"/>
              </a:rPr>
              <a:t>LITERATURE REVIEW</a:t>
            </a:r>
            <a:endParaRPr lang="en-US" sz="32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477520" y="1066800"/>
            <a:ext cx="8001000" cy="5562600"/>
          </a:xfrm>
        </p:spPr>
        <p:txBody>
          <a:bodyPr/>
          <a:lstStyle/>
          <a:p>
            <a:r>
              <a:rPr lang="en-US" dirty="0" smtClean="0">
                <a:solidFill>
                  <a:schemeClr val="tx1"/>
                </a:solidFill>
              </a:rPr>
              <a:t>BLOCK DIAGRAM OF THE EXISTING </a:t>
            </a:r>
            <a:r>
              <a:rPr lang="en-US" dirty="0" smtClean="0">
                <a:solidFill>
                  <a:schemeClr val="tx1"/>
                </a:solidFill>
              </a:rPr>
              <a:t>SYSTEM</a:t>
            </a:r>
          </a:p>
          <a:p>
            <a:endParaRPr lang="en-US" dirty="0" smtClean="0">
              <a:solidFill>
                <a:schemeClr val="tx1"/>
              </a:solidFill>
            </a:endParaRPr>
          </a:p>
          <a:p>
            <a:endParaRPr lang="en-US" dirty="0">
              <a:solidFill>
                <a:schemeClr val="tx1"/>
              </a:solidFill>
            </a:endParaRPr>
          </a:p>
        </p:txBody>
      </p:sp>
      <p:pic>
        <p:nvPicPr>
          <p:cNvPr id="4" name="Picture 3"/>
          <p:cNvPicPr>
            <a:picLocks noChangeAspect="1"/>
          </p:cNvPicPr>
          <p:nvPr/>
        </p:nvPicPr>
        <p:blipFill>
          <a:blip r:embed="rId2"/>
          <a:stretch>
            <a:fillRect/>
          </a:stretch>
        </p:blipFill>
        <p:spPr>
          <a:xfrm>
            <a:off x="248920" y="2362200"/>
            <a:ext cx="8458200" cy="3200400"/>
          </a:xfrm>
          <a:prstGeom prst="rect">
            <a:avLst/>
          </a:prstGeom>
        </p:spPr>
      </p:pic>
    </p:spTree>
    <p:extLst>
      <p:ext uri="{BB962C8B-B14F-4D97-AF65-F5344CB8AC3E}">
        <p14:creationId xmlns:p14="http://schemas.microsoft.com/office/powerpoint/2010/main" val="38359197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8229600" cy="838200"/>
          </a:xfrm>
        </p:spPr>
        <p:txBody>
          <a:bodyPr>
            <a:normAutofit/>
          </a:bodyPr>
          <a:lstStyle/>
          <a:p>
            <a:r>
              <a:rPr lang="en-US" sz="3200" dirty="0" smtClean="0">
                <a:latin typeface="Times New Roman" panose="02020603050405020304" pitchFamily="18" charset="0"/>
                <a:cs typeface="Times New Roman" panose="02020603050405020304" pitchFamily="18" charset="0"/>
              </a:rPr>
              <a:t>LITERATURE REVIEW</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81000" y="1447800"/>
            <a:ext cx="8229600" cy="4525963"/>
          </a:xfrm>
        </p:spPr>
        <p:txBody>
          <a:bodyPr>
            <a:normAutofit/>
          </a:bodyPr>
          <a:lstStyle/>
          <a:p>
            <a:pPr marL="0" indent="0">
              <a:buNone/>
            </a:pPr>
            <a:r>
              <a:rPr lang="en-US" dirty="0" smtClean="0">
                <a:latin typeface="Times New Roman" panose="02020603050405020304" pitchFamily="18" charset="0"/>
                <a:cs typeface="Times New Roman" panose="02020603050405020304" pitchFamily="18" charset="0"/>
              </a:rPr>
              <a:t>PROPOSED SYSTEM</a:t>
            </a:r>
          </a:p>
          <a:p>
            <a:pPr marL="0" indent="0">
              <a:buNone/>
            </a:pPr>
            <a:r>
              <a:rPr lang="en-US" sz="2800" dirty="0" smtClean="0">
                <a:latin typeface="Times New Roman" panose="02020603050405020304" pitchFamily="18" charset="0"/>
                <a:cs typeface="Times New Roman" panose="02020603050405020304" pitchFamily="18" charset="0"/>
              </a:rPr>
              <a:t>The proposed system is microcontroller-based system. Sensors continuously measure environmental conditions in real time, sensor data is processed by the microcontroller. The mist sprayer activates automatically when temperature exceeds the set value and water pump is turned ON when soil moisture is low. The system maintains optimal greenhouse conditions with minimal human intervention.</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18829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latin typeface="Times New Roman" panose="02020603050405020304" pitchFamily="18" charset="0"/>
                <a:cs typeface="Times New Roman" panose="02020603050405020304" pitchFamily="18" charset="0"/>
              </a:rPr>
              <a:t>LITERATURE REVIEW</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143000"/>
            <a:ext cx="8229600" cy="4983163"/>
          </a:xfrm>
        </p:spPr>
        <p:txBody>
          <a:bodyPr/>
          <a:lstStyle/>
          <a:p>
            <a:pPr marL="0" indent="0" algn="ctr">
              <a:buNone/>
            </a:pPr>
            <a:r>
              <a:rPr lang="en-US" dirty="0" smtClean="0">
                <a:latin typeface="Times New Roman" panose="02020603050405020304" pitchFamily="18" charset="0"/>
                <a:cs typeface="Times New Roman" panose="02020603050405020304" pitchFamily="18" charset="0"/>
              </a:rPr>
              <a:t>PROPOSED SYSTEM BLOCK </a:t>
            </a:r>
            <a:r>
              <a:rPr lang="en-US" dirty="0" smtClean="0">
                <a:latin typeface="Times New Roman" panose="02020603050405020304" pitchFamily="18" charset="0"/>
                <a:cs typeface="Times New Roman" panose="02020603050405020304" pitchFamily="18" charset="0"/>
              </a:rPr>
              <a:t>DIAGRAM</a:t>
            </a:r>
          </a:p>
          <a:p>
            <a:pPr marL="0" indent="0" algn="ctr">
              <a:buNone/>
            </a:pPr>
            <a:endParaRPr lang="en-US" dirty="0" smtClean="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stretch>
            <a:fillRect/>
          </a:stretch>
        </p:blipFill>
        <p:spPr>
          <a:xfrm>
            <a:off x="152400" y="1600200"/>
            <a:ext cx="8991600" cy="5181599"/>
          </a:xfrm>
          <a:prstGeom prst="rect">
            <a:avLst/>
          </a:prstGeom>
        </p:spPr>
      </p:pic>
    </p:spTree>
    <p:extLst>
      <p:ext uri="{BB962C8B-B14F-4D97-AF65-F5344CB8AC3E}">
        <p14:creationId xmlns:p14="http://schemas.microsoft.com/office/powerpoint/2010/main" val="31744579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384</TotalTime>
  <Words>574</Words>
  <Application>Microsoft Office PowerPoint</Application>
  <PresentationFormat>On-screen Show (4:3)</PresentationFormat>
  <Paragraphs>119</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Times New Roman</vt:lpstr>
      <vt:lpstr>Wingdings</vt:lpstr>
      <vt:lpstr>Office Theme</vt:lpstr>
      <vt:lpstr>DAR ES SALAAM INSTITUTE OF TECHNOLOGY</vt:lpstr>
      <vt:lpstr>PROBLEM STATEMENT</vt:lpstr>
      <vt:lpstr>OBJECTIVES OF THE PROJECT</vt:lpstr>
      <vt:lpstr>SIGNIFICANCE OF THE PROJECT</vt:lpstr>
      <vt:lpstr>METHODOLOGY OF THE PROJECT</vt:lpstr>
      <vt:lpstr>LITERATURE REVIEW</vt:lpstr>
      <vt:lpstr>LITERATURE REVIEW</vt:lpstr>
      <vt:lpstr>LITERATURE REVIEW</vt:lpstr>
      <vt:lpstr>LITERATURE REVIEW</vt:lpstr>
      <vt:lpstr>DATA COLLECTION</vt:lpstr>
      <vt:lpstr>DATA COLLECTION</vt:lpstr>
      <vt:lpstr>DATA COLLECTION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GODBLESS MUSHI</cp:lastModifiedBy>
  <cp:revision>20</cp:revision>
  <dcterms:created xsi:type="dcterms:W3CDTF">2025-12-17T08:13:01Z</dcterms:created>
  <dcterms:modified xsi:type="dcterms:W3CDTF">2026-02-12T10:26:52Z</dcterms:modified>
</cp:coreProperties>
</file>