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sldIdLst>
    <p:sldId id="265" r:id="rId2"/>
    <p:sldId id="256" r:id="rId3"/>
    <p:sldId id="257" r:id="rId4"/>
    <p:sldId id="258" r:id="rId5"/>
    <p:sldId id="259" r:id="rId6"/>
    <p:sldId id="260" r:id="rId7"/>
    <p:sldId id="261" r:id="rId8"/>
    <p:sldId id="262"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660"/>
  </p:normalViewPr>
  <p:slideViewPr>
    <p:cSldViewPr snapToGrid="0">
      <p:cViewPr>
        <p:scale>
          <a:sx n="83" d="100"/>
          <a:sy n="83" d="100"/>
        </p:scale>
        <p:origin x="18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BC2CC8-3C3A-4593-AE1E-F31F0BCB9822}"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3570119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BC2CC8-3C3A-4593-AE1E-F31F0BCB9822}"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17448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BC2CC8-3C3A-4593-AE1E-F31F0BCB9822}"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C52C-7EC8-46A9-AB37-6BDFE0E790C1}"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3766286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BC2CC8-3C3A-4593-AE1E-F31F0BCB9822}"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16256559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BC2CC8-3C3A-4593-AE1E-F31F0BCB9822}"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C52C-7EC8-46A9-AB37-6BDFE0E790C1}"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924162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BC2CC8-3C3A-4593-AE1E-F31F0BCB9822}"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5868377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BC2CC8-3C3A-4593-AE1E-F31F0BCB9822}"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5190531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BC2CC8-3C3A-4593-AE1E-F31F0BCB9822}"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740151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BC2CC8-3C3A-4593-AE1E-F31F0BCB9822}"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2741020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BC2CC8-3C3A-4593-AE1E-F31F0BCB9822}"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1850663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BC2CC8-3C3A-4593-AE1E-F31F0BCB9822}"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4150440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BC2CC8-3C3A-4593-AE1E-F31F0BCB9822}"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2539864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BC2CC8-3C3A-4593-AE1E-F31F0BCB9822}"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547510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BC2CC8-3C3A-4593-AE1E-F31F0BCB9822}"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1418878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BC2CC8-3C3A-4593-AE1E-F31F0BCB9822}"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4166506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BC2CC8-3C3A-4593-AE1E-F31F0BCB9822}"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2C52C-7EC8-46A9-AB37-6BDFE0E790C1}" type="slidenum">
              <a:rPr lang="en-US" smtClean="0"/>
              <a:t>‹#›</a:t>
            </a:fld>
            <a:endParaRPr lang="en-US"/>
          </a:p>
        </p:txBody>
      </p:sp>
    </p:spTree>
    <p:extLst>
      <p:ext uri="{BB962C8B-B14F-4D97-AF65-F5344CB8AC3E}">
        <p14:creationId xmlns:p14="http://schemas.microsoft.com/office/powerpoint/2010/main" val="3282681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5BC2CC8-3C3A-4593-AE1E-F31F0BCB9822}" type="datetimeFigureOut">
              <a:rPr lang="en-US" smtClean="0"/>
              <a:t>1/12/2026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AE2C52C-7EC8-46A9-AB37-6BDFE0E790C1}" type="slidenum">
              <a:rPr lang="en-US" smtClean="0"/>
              <a:t>‹#›</a:t>
            </a:fld>
            <a:endParaRPr lang="en-US"/>
          </a:p>
        </p:txBody>
      </p:sp>
    </p:spTree>
    <p:extLst>
      <p:ext uri="{BB962C8B-B14F-4D97-AF65-F5344CB8AC3E}">
        <p14:creationId xmlns:p14="http://schemas.microsoft.com/office/powerpoint/2010/main" val="276857092"/>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1">
            <a:extLst>
              <a:ext uri="{FF2B5EF4-FFF2-40B4-BE49-F238E27FC236}">
                <a16:creationId xmlns:a16="http://schemas.microsoft.com/office/drawing/2014/main" id="{8ECB1FF7-760D-561A-F785-71DF8C0E4F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696931"/>
            <a:ext cx="4271963" cy="76199"/>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3">
            <a:extLst>
              <a:ext uri="{FF2B5EF4-FFF2-40B4-BE49-F238E27FC236}">
                <a16:creationId xmlns:a16="http://schemas.microsoft.com/office/drawing/2014/main" id="{3C67A46C-F5E1-717E-73AC-07BFFBAEADB1}"/>
              </a:ext>
            </a:extLst>
          </p:cNvPr>
          <p:cNvSpPr>
            <a:spLocks noChangeArrowheads="1"/>
          </p:cNvSpPr>
          <p:nvPr/>
        </p:nvSpPr>
        <p:spPr bwMode="auto">
          <a:xfrm>
            <a:off x="1179096" y="3132760"/>
            <a:ext cx="10051004" cy="2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lnSpc>
                <a:spcPct val="150000"/>
              </a:lnSpc>
              <a:spcBef>
                <a:spcPct val="0"/>
              </a:spcBef>
              <a:spcAft>
                <a:spcPct val="0"/>
              </a:spcAft>
            </a:pPr>
            <a:r>
              <a:rPr lang="en-US" altLang="en-US" sz="1600" b="1" dirty="0">
                <a:latin typeface="Times New Roman" panose="02020603050405020304" pitchFamily="18" charset="0"/>
                <a:ea typeface="MS Mincho" panose="02020609040205080304" pitchFamily="49" charset="-128"/>
                <a:cs typeface="Times New Roman" panose="02020603050405020304" pitchFamily="18" charset="0"/>
              </a:rPr>
              <a:t>TITLE</a:t>
            </a:r>
            <a:r>
              <a:rPr lang="en-US" altLang="en-US" sz="1600" dirty="0">
                <a:latin typeface="Times New Roman" panose="02020603050405020304" pitchFamily="18" charset="0"/>
                <a:ea typeface="MS Mincho" panose="02020609040205080304" pitchFamily="49" charset="-128"/>
                <a:cs typeface="Times New Roman" panose="02020603050405020304" pitchFamily="18" charset="0"/>
              </a:rPr>
              <a:t>: DESIGNING AND FABRICATION OF A SMART HOME DRINKING WATER FOR PURIFICATION AND QUALITY ANALYSIS SYSTEM</a:t>
            </a:r>
          </a:p>
          <a:p>
            <a:pPr lvl="0" eaLnBrk="0" fontAlgn="base" hangingPunct="0">
              <a:lnSpc>
                <a:spcPct val="150000"/>
              </a:lnSpc>
              <a:spcBef>
                <a:spcPct val="0"/>
              </a:spcBef>
              <a:spcAft>
                <a:spcPct val="0"/>
              </a:spcAft>
            </a:pPr>
            <a:endParaRPr lang="en-US" altLang="en-US" sz="1600" b="1" dirty="0">
              <a:latin typeface="Times New Roman" panose="02020603050405020304" pitchFamily="18" charset="0"/>
              <a:ea typeface="MS Mincho" panose="02020609040205080304" pitchFamily="49" charset="-128"/>
              <a:cs typeface="Times New Roman" panose="02020603050405020304" pitchFamily="18" charset="0"/>
            </a:endParaRPr>
          </a:p>
          <a:p>
            <a:pPr lvl="0" eaLnBrk="0" fontAlgn="base" hangingPunct="0">
              <a:lnSpc>
                <a:spcPct val="150000"/>
              </a:lnSpc>
              <a:spcBef>
                <a:spcPct val="0"/>
              </a:spcBef>
              <a:spcAft>
                <a:spcPct val="0"/>
              </a:spcAft>
            </a:pPr>
            <a:r>
              <a:rPr kumimoji="0" lang="en-US" altLang="en-US" sz="16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PROJECT TYPE</a:t>
            </a:r>
            <a:r>
              <a:rPr kumimoji="0" lang="en-US" altLang="en-US" sz="1600"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 DESIGN</a:t>
            </a:r>
          </a:p>
          <a:p>
            <a:pPr lvl="0" eaLnBrk="0" fontAlgn="base" hangingPunct="0">
              <a:lnSpc>
                <a:spcPct val="150000"/>
              </a:lnSpc>
              <a:spcBef>
                <a:spcPct val="0"/>
              </a:spcBef>
              <a:spcAft>
                <a:spcPct val="0"/>
              </a:spcAft>
            </a:pPr>
            <a:r>
              <a:rPr lang="en-US" altLang="en-US" sz="1600" b="1" dirty="0">
                <a:latin typeface="Times New Roman" panose="02020603050405020304" pitchFamily="18" charset="0"/>
                <a:ea typeface="MS Mincho" panose="02020609040205080304" pitchFamily="49" charset="-128"/>
                <a:cs typeface="Times New Roman" panose="02020603050405020304" pitchFamily="18" charset="0"/>
              </a:rPr>
              <a:t>STUDENT’S NAME: </a:t>
            </a:r>
            <a:r>
              <a:rPr lang="en-US" altLang="en-US" sz="1600" dirty="0">
                <a:latin typeface="Times New Roman" panose="02020603050405020304" pitchFamily="18" charset="0"/>
                <a:ea typeface="MS Mincho" panose="02020609040205080304" pitchFamily="49" charset="-128"/>
                <a:cs typeface="Times New Roman" panose="02020603050405020304" pitchFamily="18" charset="0"/>
              </a:rPr>
              <a:t>MATUKU, N ZACHARIA</a:t>
            </a:r>
            <a:endParaRPr kumimoji="0" lang="en-US" altLang="en-US" sz="16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REG NO: </a:t>
            </a:r>
            <a:r>
              <a:rPr kumimoji="0" lang="en-US" altLang="en-US" sz="1600" i="0" u="none" strike="noStrike" cap="none" normalizeH="0" baseline="0" dirty="0">
                <a:ln>
                  <a:noFill/>
                </a:ln>
                <a:solidFill>
                  <a:schemeClr val="tx1"/>
                </a:solidFill>
                <a:effectLst/>
                <a:latin typeface="Times New Roman" panose="02020603050405020304" pitchFamily="18" charset="0"/>
                <a:ea typeface="MS Mincho" panose="02020609040205080304" pitchFamily="49" charset="-128"/>
                <a:cs typeface="Times New Roman" panose="02020603050405020304" pitchFamily="18" charset="0"/>
              </a:rPr>
              <a:t>230444423283</a:t>
            </a:r>
          </a:p>
          <a:p>
            <a:pPr marL="0" marR="0" lvl="0" indent="0" algn="l" defTabSz="914400" rtl="0" eaLnBrk="0" fontAlgn="base" latinLnBrk="0" hangingPunct="0">
              <a:lnSpc>
                <a:spcPct val="150000"/>
              </a:lnSpc>
              <a:spcBef>
                <a:spcPct val="0"/>
              </a:spcBef>
              <a:spcAft>
                <a:spcPct val="0"/>
              </a:spcAft>
              <a:buClrTx/>
              <a:buSzTx/>
              <a:buFontTx/>
              <a:buNone/>
              <a:tabLst/>
            </a:pPr>
            <a:r>
              <a:rPr lang="en-US" altLang="en-US" sz="1600" b="1" dirty="0">
                <a:latin typeface="Times New Roman" panose="02020603050405020304" pitchFamily="18" charset="0"/>
                <a:ea typeface="MS Mincho" panose="02020609040205080304" pitchFamily="49" charset="-128"/>
                <a:cs typeface="Times New Roman" panose="02020603050405020304" pitchFamily="18" charset="0"/>
              </a:rPr>
              <a:t>SUPERVISOR NAME: </a:t>
            </a:r>
            <a:r>
              <a:rPr lang="en-US" altLang="en-US" sz="1600" dirty="0">
                <a:latin typeface="Times New Roman" panose="02020603050405020304" pitchFamily="18" charset="0"/>
                <a:ea typeface="MS Mincho" panose="02020609040205080304" pitchFamily="49" charset="-128"/>
                <a:cs typeface="Times New Roman" panose="02020603050405020304" pitchFamily="18" charset="0"/>
              </a:rPr>
              <a:t>PROF. PATRICK D. NSIMAMA</a:t>
            </a:r>
            <a:endParaRPr kumimoji="0" lang="en-US" altLang="en-US" sz="16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pic>
        <p:nvPicPr>
          <p:cNvPr id="10" name="Picture 9">
            <a:extLst>
              <a:ext uri="{FF2B5EF4-FFF2-40B4-BE49-F238E27FC236}">
                <a16:creationId xmlns:a16="http://schemas.microsoft.com/office/drawing/2014/main" id="{18CDA412-0887-A045-CB68-9C0AE0FD08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890583" y="474434"/>
            <a:ext cx="6450227" cy="2404816"/>
          </a:xfrm>
          <a:prstGeom prst="rect">
            <a:avLst/>
          </a:prstGeom>
          <a:noFill/>
        </p:spPr>
      </p:pic>
    </p:spTree>
    <p:extLst>
      <p:ext uri="{BB962C8B-B14F-4D97-AF65-F5344CB8AC3E}">
        <p14:creationId xmlns:p14="http://schemas.microsoft.com/office/powerpoint/2010/main" val="1808002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DC531-43EC-ED3D-6912-EF357BDFA83D}"/>
              </a:ext>
            </a:extLst>
          </p:cNvPr>
          <p:cNvSpPr>
            <a:spLocks noGrp="1"/>
          </p:cNvSpPr>
          <p:nvPr>
            <p:ph type="title"/>
          </p:nvPr>
        </p:nvSpPr>
        <p:spPr>
          <a:xfrm>
            <a:off x="838200" y="365125"/>
            <a:ext cx="10515600" cy="915035"/>
          </a:xfrm>
        </p:spPr>
        <p:txBody>
          <a:bodyPr>
            <a:normAutofit/>
          </a:bodyPr>
          <a:lstStyle/>
          <a:p>
            <a:r>
              <a:rPr lang="en-US" dirty="0">
                <a:latin typeface="Times New Roman" panose="02020603050405020304" pitchFamily="18" charset="0"/>
                <a:cs typeface="Times New Roman" panose="02020603050405020304" pitchFamily="18" charset="0"/>
              </a:rPr>
              <a:t>Block Diagram of the System</a:t>
            </a:r>
            <a:endParaRPr lang="en-US" dirty="0"/>
          </a:p>
        </p:txBody>
      </p:sp>
      <p:pic>
        <p:nvPicPr>
          <p:cNvPr id="4" name="Content Placeholder 4">
            <a:extLst>
              <a:ext uri="{FF2B5EF4-FFF2-40B4-BE49-F238E27FC236}">
                <a16:creationId xmlns:a16="http://schemas.microsoft.com/office/drawing/2014/main" id="{76F8FE2D-B3AF-8174-B7D2-EDBCE0105AC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04709" y="1817851"/>
            <a:ext cx="8368496" cy="4386220"/>
          </a:xfrm>
        </p:spPr>
      </p:pic>
    </p:spTree>
    <p:extLst>
      <p:ext uri="{BB962C8B-B14F-4D97-AF65-F5344CB8AC3E}">
        <p14:creationId xmlns:p14="http://schemas.microsoft.com/office/powerpoint/2010/main" val="159944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B83A4-8D3E-A2C9-827A-2961C37D747C}"/>
              </a:ext>
            </a:extLst>
          </p:cNvPr>
          <p:cNvSpPr>
            <a:spLocks noGrp="1"/>
          </p:cNvSpPr>
          <p:nvPr>
            <p:ph type="ctrTitle"/>
          </p:nvPr>
        </p:nvSpPr>
        <p:spPr>
          <a:xfrm>
            <a:off x="1375410" y="468630"/>
            <a:ext cx="9144000" cy="720090"/>
          </a:xfrm>
        </p:spPr>
        <p:txBody>
          <a:bodyPr>
            <a:normAutofit fontScale="90000"/>
          </a:bodyPr>
          <a:lstStyle/>
          <a:p>
            <a:pPr algn="l"/>
            <a:r>
              <a:rPr lang="en-US" sz="4400" b="1" dirty="0">
                <a:latin typeface="Times New Roman" panose="02020603050405020304" pitchFamily="18" charset="0"/>
                <a:cs typeface="Times New Roman" panose="02020603050405020304" pitchFamily="18" charset="0"/>
              </a:rPr>
              <a:t>Statement of the problem</a:t>
            </a:r>
          </a:p>
        </p:txBody>
      </p:sp>
      <p:sp>
        <p:nvSpPr>
          <p:cNvPr id="3" name="Subtitle 2">
            <a:extLst>
              <a:ext uri="{FF2B5EF4-FFF2-40B4-BE49-F238E27FC236}">
                <a16:creationId xmlns:a16="http://schemas.microsoft.com/office/drawing/2014/main" id="{C45C5D95-AC80-129A-3F76-95F312D953B2}"/>
              </a:ext>
            </a:extLst>
          </p:cNvPr>
          <p:cNvSpPr>
            <a:spLocks noGrp="1"/>
          </p:cNvSpPr>
          <p:nvPr>
            <p:ph type="subTitle" idx="1"/>
          </p:nvPr>
        </p:nvSpPr>
        <p:spPr>
          <a:xfrm>
            <a:off x="1524000" y="1188720"/>
            <a:ext cx="9144000" cy="4396534"/>
          </a:xfrm>
        </p:spPr>
        <p:txBody>
          <a:bodyPr>
            <a:normAutofit/>
          </a:bodyPr>
          <a:lstStyle/>
          <a:p>
            <a:pPr marL="457200" indent="-457200"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Many households face challenges in maintaining safe drinking water due to the lack of real-time monitoring of water quality parameters (Ali et al.,2020 ), dependence on manual or outdated water purification methods, inability to detect contamination early, high costs and delays associated with laboratory water testing and limited awareness daily water quality conditions</a:t>
            </a:r>
          </a:p>
          <a:p>
            <a:pPr marL="457200" indent="-457200"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Therefore, there is a critical need to design and implement a smart home drinking water purification and quality analysis system that not only purifies but also provides real-time analysis of key quality parameters such as turbidity and salinity (EPA,2020).</a:t>
            </a:r>
          </a:p>
          <a:p>
            <a:endParaRPr lang="en-US" dirty="0"/>
          </a:p>
        </p:txBody>
      </p:sp>
    </p:spTree>
    <p:extLst>
      <p:ext uri="{BB962C8B-B14F-4D97-AF65-F5344CB8AC3E}">
        <p14:creationId xmlns:p14="http://schemas.microsoft.com/office/powerpoint/2010/main" val="2262013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FCB39-F2B5-C917-BE79-03EEF576709C}"/>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Statement of the problem</a:t>
            </a:r>
          </a:p>
        </p:txBody>
      </p:sp>
      <p:sp>
        <p:nvSpPr>
          <p:cNvPr id="3" name="Content Placeholder 2">
            <a:extLst>
              <a:ext uri="{FF2B5EF4-FFF2-40B4-BE49-F238E27FC236}">
                <a16:creationId xmlns:a16="http://schemas.microsoft.com/office/drawing/2014/main" id="{52C804F5-9D5A-8BD4-0120-2D78681678A4}"/>
              </a:ext>
            </a:extLst>
          </p:cNvPr>
          <p:cNvSpPr>
            <a:spLocks noGrp="1"/>
          </p:cNvSpPr>
          <p:nvPr>
            <p:ph idx="1"/>
          </p:nvPr>
        </p:nvSpPr>
        <p:spPr>
          <a:xfrm>
            <a:off x="838200" y="1631093"/>
            <a:ext cx="10515600" cy="2197958"/>
          </a:xfrm>
        </p:spPr>
        <p:txBody>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current project work aims to design and fabricate a smart home drinking water purification and quality analysis system.</a:t>
            </a:r>
          </a:p>
          <a:p>
            <a:endParaRPr lang="en-US" dirty="0"/>
          </a:p>
        </p:txBody>
      </p:sp>
    </p:spTree>
    <p:extLst>
      <p:ext uri="{BB962C8B-B14F-4D97-AF65-F5344CB8AC3E}">
        <p14:creationId xmlns:p14="http://schemas.microsoft.com/office/powerpoint/2010/main" val="488118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ECB37-42BA-442B-02E9-1E46D22905F3}"/>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objectives</a:t>
            </a:r>
            <a:endParaRPr lang="en-US" b="1" dirty="0"/>
          </a:p>
        </p:txBody>
      </p:sp>
      <p:sp>
        <p:nvSpPr>
          <p:cNvPr id="3" name="Content Placeholder 2">
            <a:extLst>
              <a:ext uri="{FF2B5EF4-FFF2-40B4-BE49-F238E27FC236}">
                <a16:creationId xmlns:a16="http://schemas.microsoft.com/office/drawing/2014/main" id="{A1ADDB5E-FD8C-CB7B-C60C-1E252150D06B}"/>
              </a:ext>
            </a:extLst>
          </p:cNvPr>
          <p:cNvSpPr>
            <a:spLocks noGrp="1"/>
          </p:cNvSpPr>
          <p:nvPr>
            <p:ph idx="1"/>
          </p:nvPr>
        </p:nvSpPr>
        <p:spPr>
          <a:xfrm>
            <a:off x="677334" y="1257300"/>
            <a:ext cx="8596668" cy="4991100"/>
          </a:xfrm>
        </p:spPr>
        <p:txBody>
          <a:bodyPr>
            <a:normAutofit fontScale="25000" lnSpcReduction="20000"/>
          </a:bodyPr>
          <a:lstStyle/>
          <a:p>
            <a:pPr marL="0" indent="0" algn="just">
              <a:lnSpc>
                <a:spcPct val="120000"/>
              </a:lnSpc>
              <a:buNone/>
            </a:pPr>
            <a:r>
              <a:rPr lang="en-US" sz="9600" b="1" dirty="0">
                <a:latin typeface="Times New Roman" panose="02020603050405020304" pitchFamily="18" charset="0"/>
                <a:cs typeface="Times New Roman" panose="02020603050405020304" pitchFamily="18" charset="0"/>
              </a:rPr>
              <a:t>General objective </a:t>
            </a:r>
          </a:p>
          <a:p>
            <a:pPr algn="just">
              <a:lnSpc>
                <a:spcPct val="120000"/>
              </a:lnSpc>
              <a:buFont typeface="Wingdings" panose="05000000000000000000" pitchFamily="2" charset="2"/>
              <a:buChar char="Ø"/>
            </a:pPr>
            <a:r>
              <a:rPr lang="en-US" sz="9600" dirty="0">
                <a:latin typeface="Times New Roman" panose="02020603050405020304" pitchFamily="18" charset="0"/>
                <a:cs typeface="Times New Roman" panose="02020603050405020304" pitchFamily="18" charset="0"/>
              </a:rPr>
              <a:t>To design and fabricate a smart home drinking water purification and quality analysis system.</a:t>
            </a:r>
          </a:p>
          <a:p>
            <a:pPr marL="0" indent="0" algn="just">
              <a:lnSpc>
                <a:spcPct val="120000"/>
              </a:lnSpc>
              <a:buNone/>
            </a:pPr>
            <a:r>
              <a:rPr lang="en-US" sz="9600" b="1" dirty="0">
                <a:latin typeface="Times New Roman" panose="02020603050405020304" pitchFamily="18" charset="0"/>
                <a:cs typeface="Times New Roman" panose="02020603050405020304" pitchFamily="18" charset="0"/>
              </a:rPr>
              <a:t>Specific objectives</a:t>
            </a:r>
            <a:endParaRPr lang="en-US" sz="9600" dirty="0">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Ø"/>
            </a:pPr>
            <a:r>
              <a:rPr lang="en-US" sz="9600" dirty="0">
                <a:latin typeface="Times New Roman" panose="02020603050405020304" pitchFamily="18" charset="0"/>
                <a:cs typeface="Times New Roman" panose="02020603050405020304" pitchFamily="18" charset="0"/>
              </a:rPr>
              <a:t>To design a smart home drinking water purification and quality analysis system.</a:t>
            </a:r>
          </a:p>
          <a:p>
            <a:pPr algn="just">
              <a:lnSpc>
                <a:spcPct val="120000"/>
              </a:lnSpc>
              <a:buFont typeface="Wingdings" panose="05000000000000000000" pitchFamily="2" charset="2"/>
              <a:buChar char="Ø"/>
            </a:pPr>
            <a:r>
              <a:rPr lang="en-US" sz="9600" dirty="0">
                <a:latin typeface="Times New Roman" panose="02020603050405020304" pitchFamily="18" charset="0"/>
                <a:cs typeface="Times New Roman" panose="02020603050405020304" pitchFamily="18" charset="0"/>
              </a:rPr>
              <a:t>To fabricate the smart home drinking water purification and quality analysis system. </a:t>
            </a:r>
          </a:p>
          <a:p>
            <a:pPr algn="just">
              <a:lnSpc>
                <a:spcPct val="120000"/>
              </a:lnSpc>
              <a:buFont typeface="Wingdings" panose="05000000000000000000" pitchFamily="2" charset="2"/>
              <a:buChar char="Ø"/>
            </a:pPr>
            <a:r>
              <a:rPr lang="en-US" sz="9600" dirty="0">
                <a:latin typeface="Times New Roman" panose="02020603050405020304" pitchFamily="18" charset="0"/>
                <a:cs typeface="Times New Roman" panose="02020603050405020304" pitchFamily="18" charset="0"/>
              </a:rPr>
              <a:t>To test the smart home drinking water purification and quality analysis system</a:t>
            </a:r>
          </a:p>
          <a:p>
            <a:endParaRPr lang="en-US" dirty="0"/>
          </a:p>
        </p:txBody>
      </p:sp>
    </p:spTree>
    <p:extLst>
      <p:ext uri="{BB962C8B-B14F-4D97-AF65-F5344CB8AC3E}">
        <p14:creationId xmlns:p14="http://schemas.microsoft.com/office/powerpoint/2010/main" val="2591412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EE258-4F55-9FDC-1F8D-CB50070A9A8B}"/>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Significance of the Project </a:t>
            </a:r>
            <a:endParaRPr lang="en-US" b="1" dirty="0"/>
          </a:p>
        </p:txBody>
      </p:sp>
      <p:sp>
        <p:nvSpPr>
          <p:cNvPr id="3" name="Content Placeholder 2">
            <a:extLst>
              <a:ext uri="{FF2B5EF4-FFF2-40B4-BE49-F238E27FC236}">
                <a16:creationId xmlns:a16="http://schemas.microsoft.com/office/drawing/2014/main" id="{D03EE625-753E-D5EA-2B0E-EFD9ACED8959}"/>
              </a:ext>
            </a:extLst>
          </p:cNvPr>
          <p:cNvSpPr>
            <a:spLocks noGrp="1"/>
          </p:cNvSpPr>
          <p:nvPr>
            <p:ph idx="1"/>
          </p:nvPr>
        </p:nvSpPr>
        <p:spPr>
          <a:xfrm>
            <a:off x="677334" y="1631093"/>
            <a:ext cx="8596668" cy="4410270"/>
          </a:xfrm>
        </p:spPr>
        <p:txBody>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Improves public health by ensuring safe drinking water</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Enable real-time water quality monitoring</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Reduce costs compared to bottled water</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Uses smart technology for better control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Helps to reduce plastic waste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Can be used in both rural and urban areas</a:t>
            </a:r>
          </a:p>
          <a:p>
            <a:endParaRPr lang="en-US" dirty="0"/>
          </a:p>
        </p:txBody>
      </p:sp>
    </p:spTree>
    <p:extLst>
      <p:ext uri="{BB962C8B-B14F-4D97-AF65-F5344CB8AC3E}">
        <p14:creationId xmlns:p14="http://schemas.microsoft.com/office/powerpoint/2010/main" val="3498871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EB714-A86A-BDC4-4522-56430F3D0165}"/>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Materials and Methods</a:t>
            </a:r>
          </a:p>
        </p:txBody>
      </p:sp>
      <p:sp>
        <p:nvSpPr>
          <p:cNvPr id="3" name="Content Placeholder 2">
            <a:extLst>
              <a:ext uri="{FF2B5EF4-FFF2-40B4-BE49-F238E27FC236}">
                <a16:creationId xmlns:a16="http://schemas.microsoft.com/office/drawing/2014/main" id="{2EFAC69E-4F1A-18BE-5BCD-0616E5D9221F}"/>
              </a:ext>
            </a:extLst>
          </p:cNvPr>
          <p:cNvSpPr>
            <a:spLocks noGrp="1"/>
          </p:cNvSpPr>
          <p:nvPr>
            <p:ph idx="1"/>
          </p:nvPr>
        </p:nvSpPr>
        <p:spPr>
          <a:xfrm>
            <a:off x="677334" y="1767017"/>
            <a:ext cx="8596668" cy="4274346"/>
          </a:xfrm>
        </p:spPr>
        <p:txBody>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purification module will be designed using a combination of mechanical (e.g., sediment filters) and chemical (e.g., activated carbon) methods (Singh et al.,2021)</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chosen components will be assembled on hardware board following the system schematic and sensors will be integrated and calibrated to detect water quality parameters ( Kumar &amp; Ran,2019 ). </a:t>
            </a:r>
          </a:p>
          <a:p>
            <a:endParaRPr lang="en-US" dirty="0"/>
          </a:p>
        </p:txBody>
      </p:sp>
    </p:spTree>
    <p:extLst>
      <p:ext uri="{BB962C8B-B14F-4D97-AF65-F5344CB8AC3E}">
        <p14:creationId xmlns:p14="http://schemas.microsoft.com/office/powerpoint/2010/main" val="3419774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E1D97-B3B2-17DF-2F6C-F515DAA16159}"/>
              </a:ext>
            </a:extLst>
          </p:cNvPr>
          <p:cNvSpPr>
            <a:spLocks noGrp="1"/>
          </p:cNvSpPr>
          <p:nvPr>
            <p:ph type="title"/>
          </p:nvPr>
        </p:nvSpPr>
        <p:spPr/>
        <p:txBody>
          <a:bodyPr/>
          <a:lstStyle/>
          <a:p>
            <a:r>
              <a:rPr lang="en-US" b="1" dirty="0"/>
              <a:t>Materials and Methods</a:t>
            </a:r>
          </a:p>
        </p:txBody>
      </p:sp>
      <p:sp>
        <p:nvSpPr>
          <p:cNvPr id="3" name="Content Placeholder 2">
            <a:extLst>
              <a:ext uri="{FF2B5EF4-FFF2-40B4-BE49-F238E27FC236}">
                <a16:creationId xmlns:a16="http://schemas.microsoft.com/office/drawing/2014/main" id="{A0869697-36A7-5CEF-A3B9-22D22065FEF7}"/>
              </a:ext>
            </a:extLst>
          </p:cNvPr>
          <p:cNvSpPr>
            <a:spLocks noGrp="1"/>
          </p:cNvSpPr>
          <p:nvPr>
            <p:ph idx="1"/>
          </p:nvPr>
        </p:nvSpPr>
        <p:spPr>
          <a:xfrm>
            <a:off x="677334" y="1655805"/>
            <a:ext cx="8596668" cy="4385557"/>
          </a:xfrm>
        </p:spPr>
        <p:txBody>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Various water samples ( tap, well, and bottled water ) will be collected. </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fabricated system will be used to measure and log water quality data such as pH, turbidity, and salinity.</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reading will be compared with WHO standards to evaluate system performance</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system will be enclosed in a protective casing for home use and connected to a display unit for real-time feedback (Patel &amp; sharm,2020).</a:t>
            </a:r>
          </a:p>
          <a:p>
            <a:endParaRPr lang="en-US" dirty="0"/>
          </a:p>
        </p:txBody>
      </p:sp>
    </p:spTree>
    <p:extLst>
      <p:ext uri="{BB962C8B-B14F-4D97-AF65-F5344CB8AC3E}">
        <p14:creationId xmlns:p14="http://schemas.microsoft.com/office/powerpoint/2010/main" val="25890764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F15C45-AE5D-517A-E151-669DDB8D45F3}"/>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Data collection and Analysis</a:t>
            </a:r>
            <a:endParaRPr lang="en-US" dirty="0"/>
          </a:p>
        </p:txBody>
      </p:sp>
      <p:sp>
        <p:nvSpPr>
          <p:cNvPr id="3" name="Content Placeholder 2">
            <a:extLst>
              <a:ext uri="{FF2B5EF4-FFF2-40B4-BE49-F238E27FC236}">
                <a16:creationId xmlns:a16="http://schemas.microsoft.com/office/drawing/2014/main" id="{EFF6A766-2E3B-5BC6-F805-F380106F9CE6}"/>
              </a:ext>
            </a:extLst>
          </p:cNvPr>
          <p:cNvSpPr>
            <a:spLocks noGrp="1"/>
          </p:cNvSpPr>
          <p:nvPr>
            <p:ph idx="1"/>
          </p:nvPr>
        </p:nvSpPr>
        <p:spPr>
          <a:xfrm>
            <a:off x="677334" y="1618735"/>
            <a:ext cx="8596668" cy="4422628"/>
          </a:xfrm>
        </p:spPr>
        <p:txBody>
          <a:bodyPr/>
          <a:lstStyle/>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Sensor's readings( digital output from pH, turbidity, and salinity sensors) will be collected using microcontroller.</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data will be logged and analyzed using software such as Excell or python for trend analysis.</a:t>
            </a:r>
          </a:p>
          <a:p>
            <a:pPr>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Cross-validation will be done by comparing sensor output with standard laboratory methods like pH meters and turbidity meters.</a:t>
            </a:r>
          </a:p>
          <a:p>
            <a:endParaRPr lang="en-US" dirty="0"/>
          </a:p>
        </p:txBody>
      </p:sp>
    </p:spTree>
    <p:extLst>
      <p:ext uri="{BB962C8B-B14F-4D97-AF65-F5344CB8AC3E}">
        <p14:creationId xmlns:p14="http://schemas.microsoft.com/office/powerpoint/2010/main" val="2612363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D8EB4A-F327-23B9-BFB9-43FAE22FEFEB}"/>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Laboratory Work Location </a:t>
            </a:r>
            <a:endParaRPr lang="en-US" b="1" dirty="0"/>
          </a:p>
        </p:txBody>
      </p:sp>
      <p:sp>
        <p:nvSpPr>
          <p:cNvPr id="3" name="Content Placeholder 2">
            <a:extLst>
              <a:ext uri="{FF2B5EF4-FFF2-40B4-BE49-F238E27FC236}">
                <a16:creationId xmlns:a16="http://schemas.microsoft.com/office/drawing/2014/main" id="{863CC3F0-67E9-416E-B033-D0F9495F4F5B}"/>
              </a:ext>
            </a:extLst>
          </p:cNvPr>
          <p:cNvSpPr>
            <a:spLocks noGrp="1"/>
          </p:cNvSpPr>
          <p:nvPr>
            <p:ph idx="1"/>
          </p:nvPr>
        </p:nvSpPr>
        <p:spPr>
          <a:xfrm>
            <a:off x="677334" y="1556951"/>
            <a:ext cx="8596668" cy="4484411"/>
          </a:xfrm>
        </p:spPr>
        <p:txBody>
          <a:bodyPr/>
          <a:lstStyle/>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The lab work will be conducted in the Physics laboratory for assembling and calibrating the system.</a:t>
            </a:r>
          </a:p>
          <a:p>
            <a:pPr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Water sample testing and quality verification will be done in the environmental/analytical chemistry laboratory</a:t>
            </a:r>
          </a:p>
          <a:p>
            <a:endParaRPr lang="en-US" dirty="0"/>
          </a:p>
        </p:txBody>
      </p:sp>
    </p:spTree>
    <p:extLst>
      <p:ext uri="{BB962C8B-B14F-4D97-AF65-F5344CB8AC3E}">
        <p14:creationId xmlns:p14="http://schemas.microsoft.com/office/powerpoint/2010/main" val="49439662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580</TotalTime>
  <Words>527</Words>
  <Application>Microsoft Office PowerPoint</Application>
  <PresentationFormat>Widescreen</PresentationFormat>
  <Paragraphs>41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Times New Roman</vt:lpstr>
      <vt:lpstr>Trebuchet MS</vt:lpstr>
      <vt:lpstr>Wingdings</vt:lpstr>
      <vt:lpstr>Wingdings 3</vt:lpstr>
      <vt:lpstr>Facet</vt:lpstr>
      <vt:lpstr>PowerPoint Presentation</vt:lpstr>
      <vt:lpstr>Statement of the problem</vt:lpstr>
      <vt:lpstr>Statement of the problem</vt:lpstr>
      <vt:lpstr>objectives</vt:lpstr>
      <vt:lpstr>Significance of the Project </vt:lpstr>
      <vt:lpstr>Materials and Methods</vt:lpstr>
      <vt:lpstr>Materials and Methods</vt:lpstr>
      <vt:lpstr>Data collection and Analysis</vt:lpstr>
      <vt:lpstr>Laboratory Work Location </vt:lpstr>
      <vt:lpstr>Block Diagram of the System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matuku matuku laptop</dc:creator>
  <cp:lastModifiedBy>matuku matuku laptop</cp:lastModifiedBy>
  <cp:revision>8</cp:revision>
  <dcterms:created xsi:type="dcterms:W3CDTF">2026-01-11T16:42:26Z</dcterms:created>
  <dcterms:modified xsi:type="dcterms:W3CDTF">2026-01-12T16:51:00Z</dcterms:modified>
</cp:coreProperties>
</file>